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2"/>
  </p:notesMasterIdLst>
  <p:handoutMasterIdLst>
    <p:handoutMasterId r:id="rId63"/>
  </p:handoutMasterIdLst>
  <p:sldIdLst>
    <p:sldId id="1208" r:id="rId2"/>
    <p:sldId id="1327" r:id="rId3"/>
    <p:sldId id="1328" r:id="rId4"/>
    <p:sldId id="1298" r:id="rId5"/>
    <p:sldId id="1302" r:id="rId6"/>
    <p:sldId id="1209" r:id="rId7"/>
    <p:sldId id="1292" r:id="rId8"/>
    <p:sldId id="1255" r:id="rId9"/>
    <p:sldId id="1256" r:id="rId10"/>
    <p:sldId id="1261" r:id="rId11"/>
    <p:sldId id="1262" r:id="rId12"/>
    <p:sldId id="1263" r:id="rId13"/>
    <p:sldId id="1257" r:id="rId14"/>
    <p:sldId id="1260" r:id="rId15"/>
    <p:sldId id="1242" r:id="rId16"/>
    <p:sldId id="1293" r:id="rId17"/>
    <p:sldId id="1324" r:id="rId18"/>
    <p:sldId id="1210" r:id="rId19"/>
    <p:sldId id="1211" r:id="rId20"/>
    <p:sldId id="1230" r:id="rId21"/>
    <p:sldId id="1264" r:id="rId22"/>
    <p:sldId id="1234" r:id="rId23"/>
    <p:sldId id="1303" r:id="rId24"/>
    <p:sldId id="1214" r:id="rId25"/>
    <p:sldId id="1215" r:id="rId26"/>
    <p:sldId id="1216" r:id="rId27"/>
    <p:sldId id="1323" r:id="rId28"/>
    <p:sldId id="1217" r:id="rId29"/>
    <p:sldId id="1249" r:id="rId30"/>
    <p:sldId id="1218" r:id="rId31"/>
    <p:sldId id="1220" r:id="rId32"/>
    <p:sldId id="1252" r:id="rId33"/>
    <p:sldId id="1265" r:id="rId34"/>
    <p:sldId id="1266" r:id="rId35"/>
    <p:sldId id="1267" r:id="rId36"/>
    <p:sldId id="1268" r:id="rId37"/>
    <p:sldId id="1269" r:id="rId38"/>
    <p:sldId id="1270" r:id="rId39"/>
    <p:sldId id="1271" r:id="rId40"/>
    <p:sldId id="1275" r:id="rId41"/>
    <p:sldId id="1232" r:id="rId42"/>
    <p:sldId id="1325" r:id="rId43"/>
    <p:sldId id="1326" r:id="rId44"/>
    <p:sldId id="1306" r:id="rId45"/>
    <p:sldId id="1307" r:id="rId46"/>
    <p:sldId id="1308" r:id="rId47"/>
    <p:sldId id="1309" r:id="rId48"/>
    <p:sldId id="1310" r:id="rId49"/>
    <p:sldId id="1311" r:id="rId50"/>
    <p:sldId id="1312" r:id="rId51"/>
    <p:sldId id="1313" r:id="rId52"/>
    <p:sldId id="1314" r:id="rId53"/>
    <p:sldId id="1315" r:id="rId54"/>
    <p:sldId id="1316" r:id="rId55"/>
    <p:sldId id="1317" r:id="rId56"/>
    <p:sldId id="1318" r:id="rId57"/>
    <p:sldId id="1319" r:id="rId58"/>
    <p:sldId id="1320" r:id="rId59"/>
    <p:sldId id="1321" r:id="rId60"/>
    <p:sldId id="1322" r:id="rId61"/>
  </p:sldIdLst>
  <p:sldSz cx="9144000" cy="5143500" type="screen16x9"/>
  <p:notesSz cx="6802438" cy="9934575"/>
  <p:embeddedFontLst>
    <p:embeddedFont>
      <p:font typeface="나눔바른고딕" panose="020B0600000101010101" charset="-127"/>
      <p:regular r:id="rId64"/>
      <p:bold r:id="rId65"/>
    </p:embeddedFont>
    <p:embeddedFont>
      <p:font typeface="나눔손글씨 펜" panose="020B0600000101010101" charset="-127"/>
      <p:regular r:id="rId66"/>
    </p:embeddedFont>
    <p:embeddedFont>
      <p:font typeface="HY견고딕" panose="02030600000101010101" pitchFamily="18" charset="-127"/>
      <p:regular r:id="rId67"/>
    </p:embeddedFont>
    <p:embeddedFont>
      <p:font typeface="HY헤드라인M" panose="02030600000101010101" pitchFamily="18" charset="-127"/>
      <p:regular r:id="rId68"/>
    </p:embeddedFont>
    <p:embeddedFont>
      <p:font typeface="Wingdings 3" panose="05040102010807070707" pitchFamily="18" charset="2"/>
      <p:regular r:id="rId69"/>
    </p:embeddedFont>
    <p:embeddedFont>
      <p:font typeface="맑은 고딕" panose="020B0503020000020004" pitchFamily="50" charset="-127"/>
      <p:regular r:id="rId70"/>
      <p:bold r:id="rId7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39" userDrawn="1">
          <p15:clr>
            <a:srgbClr val="A4A3A4"/>
          </p15:clr>
        </p15:guide>
        <p15:guide id="3" orient="horz" pos="3129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95135"/>
    <a:srgbClr val="0B6C97"/>
    <a:srgbClr val="FFFF99"/>
    <a:srgbClr val="9FA1A0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F2D63-A33A-4A91-AC1E-FDD475135837}" v="31" dt="2019-05-24T04:58:21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88" autoAdjust="0"/>
  </p:normalViewPr>
  <p:slideViewPr>
    <p:cSldViewPr showGuides="1">
      <p:cViewPr varScale="1">
        <p:scale>
          <a:sx n="142" d="100"/>
          <a:sy n="142" d="100"/>
        </p:scale>
        <p:origin x="138" y="168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6"/>
        <p:guide pos="2139"/>
        <p:guide orient="horz" pos="312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02D75575-F897-4692-B0E1-5ABC2393D208}"/>
    <pc:docChg chg="undo custSel addSld delSld modSld sldOrd">
      <pc:chgData name="김효관" userId="5d412245-c878-4bfb-b3ad-7c3e81fe34ff" providerId="ADAL" clId="{02D75575-F897-4692-B0E1-5ABC2393D208}" dt="2019-03-13T02:50:24.444" v="1062" actId="1076"/>
      <pc:docMkLst>
        <pc:docMk/>
      </pc:docMkLst>
      <pc:sldChg chg="addSp modSp">
        <pc:chgData name="김효관" userId="5d412245-c878-4bfb-b3ad-7c3e81fe34ff" providerId="ADAL" clId="{02D75575-F897-4692-B0E1-5ABC2393D208}" dt="2019-03-13T02:50:24.444" v="1062" actId="1076"/>
        <pc:sldMkLst>
          <pc:docMk/>
          <pc:sldMk cId="2842300152" sldId="1256"/>
        </pc:sldMkLst>
        <pc:spChg chg="add mod">
          <ac:chgData name="김효관" userId="5d412245-c878-4bfb-b3ad-7c3e81fe34ff" providerId="ADAL" clId="{02D75575-F897-4692-B0E1-5ABC2393D208}" dt="2019-03-13T02:50:24.444" v="1062" actId="1076"/>
          <ac:spMkLst>
            <pc:docMk/>
            <pc:sldMk cId="2842300152" sldId="1256"/>
            <ac:spMk id="6" creationId="{5CBAE682-C727-44F4-BE6B-EC2C5F0602DA}"/>
          </ac:spMkLst>
        </pc:spChg>
        <pc:picChg chg="mod modCrop">
          <ac:chgData name="김효관" userId="5d412245-c878-4bfb-b3ad-7c3e81fe34ff" providerId="ADAL" clId="{02D75575-F897-4692-B0E1-5ABC2393D208}" dt="2019-03-13T02:50:08.441" v="1055" actId="1076"/>
          <ac:picMkLst>
            <pc:docMk/>
            <pc:sldMk cId="2842300152" sldId="1256"/>
            <ac:picMk id="17" creationId="{6EA46B78-E6C3-4B5A-9555-A6A3F0E8ADB5}"/>
          </ac:picMkLst>
        </pc:picChg>
      </pc:sldChg>
    </pc:docChg>
  </pc:docChgLst>
  <pc:docChgLst>
    <pc:chgData name="김효관" userId="5d412245-c878-4bfb-b3ad-7c3e81fe34ff" providerId="ADAL" clId="{32C041A1-FAE1-4CD8-BE51-10D31FB57832}"/>
    <pc:docChg chg="addSld modSld">
      <pc:chgData name="김효관" userId="5d412245-c878-4bfb-b3ad-7c3e81fe34ff" providerId="ADAL" clId="{32C041A1-FAE1-4CD8-BE51-10D31FB57832}" dt="2019-03-02T11:08:04.922" v="0"/>
      <pc:docMkLst>
        <pc:docMk/>
      </pc:docMkLst>
      <pc:sldChg chg="add">
        <pc:chgData name="김효관" userId="5d412245-c878-4bfb-b3ad-7c3e81fe34ff" providerId="ADAL" clId="{32C041A1-FAE1-4CD8-BE51-10D31FB57832}" dt="2019-03-02T11:08:04.922" v="0"/>
        <pc:sldMkLst>
          <pc:docMk/>
          <pc:sldMk cId="3106006203" sldId="1327"/>
        </pc:sldMkLst>
      </pc:sldChg>
      <pc:sldChg chg="add">
        <pc:chgData name="김효관" userId="5d412245-c878-4bfb-b3ad-7c3e81fe34ff" providerId="ADAL" clId="{32C041A1-FAE1-4CD8-BE51-10D31FB57832}" dt="2019-03-02T11:08:04.922" v="0"/>
        <pc:sldMkLst>
          <pc:docMk/>
          <pc:sldMk cId="2600623319" sldId="1328"/>
        </pc:sldMkLst>
      </pc:sldChg>
    </pc:docChg>
  </pc:docChgLst>
  <pc:docChgLst>
    <pc:chgData name="김효관" userId="5d412245-c878-4bfb-b3ad-7c3e81fe34ff" providerId="ADAL" clId="{5CFF2D63-A33A-4A91-AC1E-FDD475135837}"/>
    <pc:docChg chg="undo custSel modSld">
      <pc:chgData name="김효관" userId="5d412245-c878-4bfb-b3ad-7c3e81fe34ff" providerId="ADAL" clId="{5CFF2D63-A33A-4A91-AC1E-FDD475135837}" dt="2019-05-24T04:58:21.574" v="275"/>
      <pc:docMkLst>
        <pc:docMk/>
      </pc:docMkLst>
      <pc:sldChg chg="addSp delSp modSp">
        <pc:chgData name="김효관" userId="5d412245-c878-4bfb-b3ad-7c3e81fe34ff" providerId="ADAL" clId="{5CFF2D63-A33A-4A91-AC1E-FDD475135837}" dt="2019-05-24T04:55:49.320" v="260"/>
        <pc:sldMkLst>
          <pc:docMk/>
          <pc:sldMk cId="1629118067" sldId="1306"/>
        </pc:sldMkLst>
        <pc:spChg chg="mod">
          <ac:chgData name="김효관" userId="5d412245-c878-4bfb-b3ad-7c3e81fe34ff" providerId="ADAL" clId="{5CFF2D63-A33A-4A91-AC1E-FDD475135837}" dt="2019-05-24T04:55:49.320" v="260"/>
          <ac:spMkLst>
            <pc:docMk/>
            <pc:sldMk cId="1629118067" sldId="1306"/>
            <ac:spMk id="92" creationId="{00000000-0000-0000-0000-000000000000}"/>
          </ac:spMkLst>
        </pc:spChg>
        <pc:picChg chg="add del mod">
          <ac:chgData name="김효관" userId="5d412245-c878-4bfb-b3ad-7c3e81fe34ff" providerId="ADAL" clId="{5CFF2D63-A33A-4A91-AC1E-FDD475135837}" dt="2019-05-24T04:07:42.949" v="201" actId="478"/>
          <ac:picMkLst>
            <pc:docMk/>
            <pc:sldMk cId="1629118067" sldId="1306"/>
            <ac:picMk id="3" creationId="{9DB0F7CC-E1C2-4173-B116-2EE8AAFAF2A2}"/>
          </ac:picMkLst>
        </pc:picChg>
        <pc:picChg chg="add mod">
          <ac:chgData name="김효관" userId="5d412245-c878-4bfb-b3ad-7c3e81fe34ff" providerId="ADAL" clId="{5CFF2D63-A33A-4A91-AC1E-FDD475135837}" dt="2019-05-24T04:07:50.094" v="205" actId="14100"/>
          <ac:picMkLst>
            <pc:docMk/>
            <pc:sldMk cId="1629118067" sldId="1306"/>
            <ac:picMk id="8" creationId="{0A2DABBF-A16B-42B6-8F06-C011C64F1E12}"/>
          </ac:picMkLst>
        </pc:picChg>
        <pc:picChg chg="del mod">
          <ac:chgData name="김효관" userId="5d412245-c878-4bfb-b3ad-7c3e81fe34ff" providerId="ADAL" clId="{5CFF2D63-A33A-4A91-AC1E-FDD475135837}" dt="2019-05-24T04:08:20.949" v="207" actId="478"/>
          <ac:picMkLst>
            <pc:docMk/>
            <pc:sldMk cId="1629118067" sldId="1306"/>
            <ac:picMk id="13" creationId="{00000000-0000-0000-0000-000000000000}"/>
          </ac:picMkLst>
        </pc:picChg>
        <pc:picChg chg="del">
          <ac:chgData name="김효관" userId="5d412245-c878-4bfb-b3ad-7c3e81fe34ff" providerId="ADAL" clId="{5CFF2D63-A33A-4A91-AC1E-FDD475135837}" dt="2019-05-24T04:06:20.431" v="197" actId="478"/>
          <ac:picMkLst>
            <pc:docMk/>
            <pc:sldMk cId="1629118067" sldId="1306"/>
            <ac:picMk id="14" creationId="{00000000-0000-0000-0000-000000000000}"/>
          </ac:picMkLst>
        </pc:picChg>
      </pc:sldChg>
      <pc:sldChg chg="modSp">
        <pc:chgData name="김효관" userId="5d412245-c878-4bfb-b3ad-7c3e81fe34ff" providerId="ADAL" clId="{5CFF2D63-A33A-4A91-AC1E-FDD475135837}" dt="2019-05-24T04:55:35.329" v="251" actId="113"/>
        <pc:sldMkLst>
          <pc:docMk/>
          <pc:sldMk cId="1906338285" sldId="1307"/>
        </pc:sldMkLst>
        <pc:spChg chg="mod">
          <ac:chgData name="김효관" userId="5d412245-c878-4bfb-b3ad-7c3e81fe34ff" providerId="ADAL" clId="{5CFF2D63-A33A-4A91-AC1E-FDD475135837}" dt="2019-05-24T04:09:33.704" v="247" actId="1076"/>
          <ac:spMkLst>
            <pc:docMk/>
            <pc:sldMk cId="1906338285" sldId="1307"/>
            <ac:spMk id="39" creationId="{413C489B-052E-4578-B3F3-7ABD5724B3F0}"/>
          </ac:spMkLst>
        </pc:spChg>
        <pc:spChg chg="mod">
          <ac:chgData name="김효관" userId="5d412245-c878-4bfb-b3ad-7c3e81fe34ff" providerId="ADAL" clId="{5CFF2D63-A33A-4A91-AC1E-FDD475135837}" dt="2019-05-24T04:09:39.736" v="249" actId="1076"/>
          <ac:spMkLst>
            <pc:docMk/>
            <pc:sldMk cId="1906338285" sldId="1307"/>
            <ac:spMk id="56" creationId="{8C74ADAB-426F-48E7-97C1-0F13165A6894}"/>
          </ac:spMkLst>
        </pc:spChg>
        <pc:spChg chg="mod">
          <ac:chgData name="김효관" userId="5d412245-c878-4bfb-b3ad-7c3e81fe34ff" providerId="ADAL" clId="{5CFF2D63-A33A-4A91-AC1E-FDD475135837}" dt="2019-05-24T04:55:35.329" v="251" actId="113"/>
          <ac:spMkLst>
            <pc:docMk/>
            <pc:sldMk cId="1906338285" sldId="1307"/>
            <ac:spMk id="63" creationId="{EF9F476F-7747-45A3-AFD3-F2D12860A1A4}"/>
          </ac:spMkLst>
        </pc:spChg>
        <pc:spChg chg="mod">
          <ac:chgData name="김효관" userId="5d412245-c878-4bfb-b3ad-7c3e81fe34ff" providerId="ADAL" clId="{5CFF2D63-A33A-4A91-AC1E-FDD475135837}" dt="2019-05-24T04:09:39.736" v="249" actId="1076"/>
          <ac:spMkLst>
            <pc:docMk/>
            <pc:sldMk cId="1906338285" sldId="1307"/>
            <ac:spMk id="66" creationId="{EF9F476F-7747-45A3-AFD3-F2D12860A1A4}"/>
          </ac:spMkLst>
        </pc:spChg>
        <pc:picChg chg="mod">
          <ac:chgData name="김효관" userId="5d412245-c878-4bfb-b3ad-7c3e81fe34ff" providerId="ADAL" clId="{5CFF2D63-A33A-4A91-AC1E-FDD475135837}" dt="2019-05-24T04:09:37.068" v="248" actId="14100"/>
          <ac:picMkLst>
            <pc:docMk/>
            <pc:sldMk cId="1906338285" sldId="1307"/>
            <ac:picMk id="70" creationId="{00000000-0000-0000-0000-000000000000}"/>
          </ac:picMkLst>
        </pc:picChg>
      </pc:sldChg>
      <pc:sldChg chg="addSp delSp modSp">
        <pc:chgData name="김효관" userId="5d412245-c878-4bfb-b3ad-7c3e81fe34ff" providerId="ADAL" clId="{5CFF2D63-A33A-4A91-AC1E-FDD475135837}" dt="2019-05-24T04:03:50.042" v="195" actId="20577"/>
        <pc:sldMkLst>
          <pc:docMk/>
          <pc:sldMk cId="1928447284" sldId="1308"/>
        </pc:sldMkLst>
        <pc:spChg chg="add mod">
          <ac:chgData name="김효관" userId="5d412245-c878-4bfb-b3ad-7c3e81fe34ff" providerId="ADAL" clId="{5CFF2D63-A33A-4A91-AC1E-FDD475135837}" dt="2019-05-24T04:02:43.768" v="108" actId="14100"/>
          <ac:spMkLst>
            <pc:docMk/>
            <pc:sldMk cId="1928447284" sldId="1308"/>
            <ac:spMk id="3" creationId="{3F9B29C9-5566-4407-8F40-A0F62AC406A3}"/>
          </ac:spMkLst>
        </pc:spChg>
        <pc:spChg chg="add mod">
          <ac:chgData name="김효관" userId="5d412245-c878-4bfb-b3ad-7c3e81fe34ff" providerId="ADAL" clId="{5CFF2D63-A33A-4A91-AC1E-FDD475135837}" dt="2019-05-24T04:02:34.358" v="104" actId="1076"/>
          <ac:spMkLst>
            <pc:docMk/>
            <pc:sldMk cId="1928447284" sldId="1308"/>
            <ac:spMk id="4" creationId="{3037537C-8FE9-487F-B0E7-CAC616E07778}"/>
          </ac:spMkLst>
        </pc:spChg>
        <pc:spChg chg="add mod">
          <ac:chgData name="김효관" userId="5d412245-c878-4bfb-b3ad-7c3e81fe34ff" providerId="ADAL" clId="{5CFF2D63-A33A-4A91-AC1E-FDD475135837}" dt="2019-05-24T04:03:50.042" v="195" actId="20577"/>
          <ac:spMkLst>
            <pc:docMk/>
            <pc:sldMk cId="1928447284" sldId="1308"/>
            <ac:spMk id="12" creationId="{0B88DFF2-A94B-45AA-882B-3D954A6D35E8}"/>
          </ac:spMkLst>
        </pc:spChg>
        <pc:spChg chg="add mod">
          <ac:chgData name="김효관" userId="5d412245-c878-4bfb-b3ad-7c3e81fe34ff" providerId="ADAL" clId="{5CFF2D63-A33A-4A91-AC1E-FDD475135837}" dt="2019-05-24T04:03:43.518" v="193" actId="20577"/>
          <ac:spMkLst>
            <pc:docMk/>
            <pc:sldMk cId="1928447284" sldId="1308"/>
            <ac:spMk id="13" creationId="{A573E40A-6F2B-469A-9B0F-4B96ACD51F7F}"/>
          </ac:spMkLst>
        </pc:spChg>
        <pc:spChg chg="mod ord">
          <ac:chgData name="김효관" userId="5d412245-c878-4bfb-b3ad-7c3e81fe34ff" providerId="ADAL" clId="{5CFF2D63-A33A-4A91-AC1E-FDD475135837}" dt="2019-05-24T04:00:42.264" v="18" actId="14100"/>
          <ac:spMkLst>
            <pc:docMk/>
            <pc:sldMk cId="1928447284" sldId="1308"/>
            <ac:spMk id="75" creationId="{00000000-0000-0000-0000-000000000000}"/>
          </ac:spMkLst>
        </pc:spChg>
        <pc:grpChg chg="mod">
          <ac:chgData name="김효관" userId="5d412245-c878-4bfb-b3ad-7c3e81fe34ff" providerId="ADAL" clId="{5CFF2D63-A33A-4A91-AC1E-FDD475135837}" dt="2019-05-24T04:02:29.560" v="103" actId="1076"/>
          <ac:grpSpMkLst>
            <pc:docMk/>
            <pc:sldMk cId="1928447284" sldId="1308"/>
            <ac:grpSpMk id="42" creationId="{00000000-0000-0000-0000-000000000000}"/>
          </ac:grpSpMkLst>
        </pc:grpChg>
        <pc:picChg chg="add mod ord">
          <ac:chgData name="김효관" userId="5d412245-c878-4bfb-b3ad-7c3e81fe34ff" providerId="ADAL" clId="{5CFF2D63-A33A-4A91-AC1E-FDD475135837}" dt="2019-05-24T03:59:48.465" v="5" actId="1076"/>
          <ac:picMkLst>
            <pc:docMk/>
            <pc:sldMk cId="1928447284" sldId="1308"/>
            <ac:picMk id="2" creationId="{ADD71749-2C7B-485E-80FF-0F1A705CFE84}"/>
          </ac:picMkLst>
        </pc:picChg>
        <pc:picChg chg="del">
          <ac:chgData name="김효관" userId="5d412245-c878-4bfb-b3ad-7c3e81fe34ff" providerId="ADAL" clId="{5CFF2D63-A33A-4A91-AC1E-FDD475135837}" dt="2019-05-24T03:59:40.311" v="0" actId="478"/>
          <ac:picMkLst>
            <pc:docMk/>
            <pc:sldMk cId="1928447284" sldId="1308"/>
            <ac:picMk id="10" creationId="{00000000-0000-0000-0000-000000000000}"/>
          </ac:picMkLst>
        </pc:picChg>
      </pc:sldChg>
      <pc:sldChg chg="modSp">
        <pc:chgData name="김효관" userId="5d412245-c878-4bfb-b3ad-7c3e81fe34ff" providerId="ADAL" clId="{5CFF2D63-A33A-4A91-AC1E-FDD475135837}" dt="2019-05-24T04:56:54.666" v="266" actId="14100"/>
        <pc:sldMkLst>
          <pc:docMk/>
          <pc:sldMk cId="3312554509" sldId="1309"/>
        </pc:sldMkLst>
        <pc:spChg chg="mod">
          <ac:chgData name="김효관" userId="5d412245-c878-4bfb-b3ad-7c3e81fe34ff" providerId="ADAL" clId="{5CFF2D63-A33A-4A91-AC1E-FDD475135837}" dt="2019-05-24T04:56:54.666" v="266" actId="14100"/>
          <ac:spMkLst>
            <pc:docMk/>
            <pc:sldMk cId="3312554509" sldId="1309"/>
            <ac:spMk id="73" creationId="{00000000-0000-0000-0000-000000000000}"/>
          </ac:spMkLst>
        </pc:spChg>
        <pc:spChg chg="mod">
          <ac:chgData name="김효관" userId="5d412245-c878-4bfb-b3ad-7c3e81fe34ff" providerId="ADAL" clId="{5CFF2D63-A33A-4A91-AC1E-FDD475135837}" dt="2019-05-24T04:56:47.326" v="265" actId="14100"/>
          <ac:spMkLst>
            <pc:docMk/>
            <pc:sldMk cId="3312554509" sldId="1309"/>
            <ac:spMk id="74" creationId="{00000000-0000-0000-0000-000000000000}"/>
          </ac:spMkLst>
        </pc:spChg>
      </pc:sldChg>
      <pc:sldChg chg="addSp modSp">
        <pc:chgData name="김효관" userId="5d412245-c878-4bfb-b3ad-7c3e81fe34ff" providerId="ADAL" clId="{5CFF2D63-A33A-4A91-AC1E-FDD475135837}" dt="2019-05-24T04:58:21.574" v="275"/>
        <pc:sldMkLst>
          <pc:docMk/>
          <pc:sldMk cId="62925028" sldId="1310"/>
        </pc:sldMkLst>
        <pc:spChg chg="mod">
          <ac:chgData name="김효관" userId="5d412245-c878-4bfb-b3ad-7c3e81fe34ff" providerId="ADAL" clId="{5CFF2D63-A33A-4A91-AC1E-FDD475135837}" dt="2019-05-24T04:58:21.574" v="275"/>
          <ac:spMkLst>
            <pc:docMk/>
            <pc:sldMk cId="62925028" sldId="1310"/>
            <ac:spMk id="3" creationId="{BA46A71A-E4A8-45E8-B0E5-C9D383094885}"/>
          </ac:spMkLst>
        </pc:spChg>
        <pc:spChg chg="mod">
          <ac:chgData name="김효관" userId="5d412245-c878-4bfb-b3ad-7c3e81fe34ff" providerId="ADAL" clId="{5CFF2D63-A33A-4A91-AC1E-FDD475135837}" dt="2019-05-24T04:57:54.303" v="268" actId="1076"/>
          <ac:spMkLst>
            <pc:docMk/>
            <pc:sldMk cId="62925028" sldId="1310"/>
            <ac:spMk id="4" creationId="{ABED1676-4C0A-42BF-ADA3-64E5A1B3C3F6}"/>
          </ac:spMkLst>
        </pc:spChg>
        <pc:picChg chg="add mod">
          <ac:chgData name="김효관" userId="5d412245-c878-4bfb-b3ad-7c3e81fe34ff" providerId="ADAL" clId="{5CFF2D63-A33A-4A91-AC1E-FDD475135837}" dt="2019-05-24T04:58:13.024" v="274" actId="1076"/>
          <ac:picMkLst>
            <pc:docMk/>
            <pc:sldMk cId="62925028" sldId="1310"/>
            <ac:picMk id="2" creationId="{FB5741BE-EC68-4B44-9FC9-0F5816B7409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22346077553023"/>
          <c:y val="5.0696436917988141E-2"/>
          <c:w val="0.87099527974648783"/>
          <c:h val="0.8009891058138281"/>
        </c:manualLayout>
      </c:layout>
      <c:barChart>
        <c:barDir val="col"/>
        <c:grouping val="clustered"/>
        <c:varyColors val="0"/>
        <c:ser>
          <c:idx val="0"/>
          <c:order val="0"/>
          <c:tx>
            <c:v>Spark</c:v>
          </c:tx>
          <c:spPr>
            <a:solidFill>
              <a:srgbClr val="0070C0"/>
            </a:solidFill>
          </c:spPr>
          <c:invertIfNegative val="0"/>
          <c:cat>
            <c:numRef>
              <c:f>Sheet1!$C$21:$F$21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Sheet1!$E$5:$E$8</c:f>
              <c:numCache>
                <c:formatCode>General</c:formatCode>
                <c:ptCount val="4"/>
                <c:pt idx="0">
                  <c:v>150</c:v>
                </c:pt>
                <c:pt idx="1">
                  <c:v>180</c:v>
                </c:pt>
                <c:pt idx="2">
                  <c:v>200</c:v>
                </c:pt>
                <c:pt idx="3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F-49A4-8E1F-883A8F4A9B12}"/>
            </c:ext>
          </c:extLst>
        </c:ser>
        <c:ser>
          <c:idx val="1"/>
          <c:order val="1"/>
          <c:tx>
            <c:v>Hadoop</c:v>
          </c:tx>
          <c:spPr>
            <a:solidFill>
              <a:srgbClr val="9FA1A0"/>
            </a:solidFill>
          </c:spPr>
          <c:invertIfNegative val="0"/>
          <c:cat>
            <c:numRef>
              <c:f>Sheet1!$C$21:$F$21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Sheet1!$F$5:$F$8</c:f>
              <c:numCache>
                <c:formatCode>General</c:formatCode>
                <c:ptCount val="4"/>
                <c:pt idx="0">
                  <c:v>600</c:v>
                </c:pt>
                <c:pt idx="1">
                  <c:v>1200</c:v>
                </c:pt>
                <c:pt idx="2">
                  <c:v>2550</c:v>
                </c:pt>
                <c:pt idx="3">
                  <c:v>3750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6F-49A4-8E1F-883A8F4A9B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795328"/>
        <c:axId val="123650432"/>
      </c:barChart>
      <c:catAx>
        <c:axId val="997953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나눔바른고딕" pitchFamily="50" charset="-127"/>
                <a:ea typeface="나눔바른고딕" pitchFamily="50" charset="-127"/>
              </a:defRPr>
            </a:pPr>
            <a:endParaRPr lang="ko-KR"/>
          </a:p>
        </c:txPr>
        <c:crossAx val="123650432"/>
        <c:crosses val="autoZero"/>
        <c:auto val="1"/>
        <c:lblAlgn val="ctr"/>
        <c:lblOffset val="100"/>
        <c:noMultiLvlLbl val="0"/>
      </c:catAx>
      <c:valAx>
        <c:axId val="123650432"/>
        <c:scaling>
          <c:orientation val="minMax"/>
        </c:scaling>
        <c:delete val="0"/>
        <c:axPos val="l"/>
        <c:majorGridlines>
          <c:spPr>
            <a:ln w="3175"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나눔바른고딕" pitchFamily="50" charset="-127"/>
                <a:ea typeface="나눔바른고딕" pitchFamily="50" charset="-127"/>
              </a:defRPr>
            </a:pPr>
            <a:endParaRPr lang="ko-KR"/>
          </a:p>
        </c:txPr>
        <c:crossAx val="99795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63" y="0"/>
            <a:ext cx="2946875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37289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63" y="9437289"/>
            <a:ext cx="2946875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975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1462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20235"/>
            <a:ext cx="5442586" cy="446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35702"/>
            <a:ext cx="2946876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975" y="9435702"/>
            <a:ext cx="2946876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1922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6510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6404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6703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1052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696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810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9010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4245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6259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30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3432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0901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314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0198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7626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5005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374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679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046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62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290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883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923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208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032364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688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026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731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112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366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8349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49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497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225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580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28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2047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9346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88661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45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113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82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87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54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776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649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chart" Target="../charts/chart1.xml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2.jp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hyperlink" Target="https://www.continuum.io/downloads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2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hyperlink" Target="https://www.continuum.io/downloads" TargetMode="External"/><Relationship Id="rId9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5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hyperlink" Target="http://scikit-learn.org/stable/modules/classes.html" TargetMode="External"/><Relationship Id="rId4" Type="http://schemas.openxmlformats.org/officeDocument/2006/relationships/hyperlink" Target="http://scikit-learn.org/stable/documentation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2643758"/>
            <a:ext cx="2985166" cy="1161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B895-DFD8-48A0-9D15-B66AD454E233}"/>
              </a:ext>
            </a:extLst>
          </p:cNvPr>
          <p:cNvSpPr txBox="1"/>
          <p:nvPr/>
        </p:nvSpPr>
        <p:spPr>
          <a:xfrm>
            <a:off x="3656159" y="633695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Session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6109" y="1349262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5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금융분야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1DDACC-1860-42F9-A8DA-4CF4F3B8FC50}"/>
              </a:ext>
            </a:extLst>
          </p:cNvPr>
          <p:cNvSpPr txBox="1"/>
          <p:nvPr/>
        </p:nvSpPr>
        <p:spPr>
          <a:xfrm>
            <a:off x="261422" y="2988459"/>
            <a:ext cx="1872207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 은행간</a:t>
            </a:r>
            <a:endParaRPr lang="en-US" altLang="ko-KR" sz="1400" kern="0"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실적정보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454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부정거래 추적을 통한 사기예방 </a:t>
            </a:r>
            <a:r>
              <a:rPr lang="en-US" altLang="ko-KR"/>
              <a:t>(</a:t>
            </a:r>
            <a:r>
              <a:rPr lang="ko-KR" altLang="en-US"/>
              <a:t>금융결제원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F3978A-0231-474A-827A-93531D766959}"/>
              </a:ext>
            </a:extLst>
          </p:cNvPr>
          <p:cNvSpPr txBox="1"/>
          <p:nvPr/>
        </p:nvSpPr>
        <p:spPr>
          <a:xfrm>
            <a:off x="664766" y="2246215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부정거래 자동감지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사기유형 패턴 기반 예측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3345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강화학습을 통한 사기패턴 참조데이터 강화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12C9465-6BC0-43BD-90F4-D2636A46BA73}"/>
              </a:ext>
            </a:extLst>
          </p:cNvPr>
          <p:cNvSpPr txBox="1"/>
          <p:nvPr/>
        </p:nvSpPr>
        <p:spPr>
          <a:xfrm>
            <a:off x="2438771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외부정보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C833E0-BE00-4835-91A1-5D1D17FCAF73}"/>
              </a:ext>
            </a:extLst>
          </p:cNvPr>
          <p:cNvSpPr txBox="1"/>
          <p:nvPr/>
        </p:nvSpPr>
        <p:spPr>
          <a:xfrm>
            <a:off x="4714445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분석 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FDD884-42F1-4B42-B913-481CE7C92501}"/>
              </a:ext>
            </a:extLst>
          </p:cNvPr>
          <p:cNvSpPr txBox="1"/>
          <p:nvPr/>
        </p:nvSpPr>
        <p:spPr>
          <a:xfrm>
            <a:off x="6993956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CBDEAF-6982-4124-864E-E324D492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59" y="3579862"/>
            <a:ext cx="1582422" cy="12869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A46B78-E6C3-4B5A-9555-A6A3F0E8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68" y="3579862"/>
            <a:ext cx="1958986" cy="11753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583" y="3676689"/>
            <a:ext cx="2093926" cy="11527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57A591-17A6-4AD2-9995-26207CDB1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22" y="3750051"/>
            <a:ext cx="1812866" cy="92077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0530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8136904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맞춤형 상품 추천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119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고객 선호도를 예측하여 선호 </a:t>
            </a:r>
            <a:r>
              <a:rPr lang="en-US" altLang="ko-KR"/>
              <a:t>Item </a:t>
            </a:r>
            <a:r>
              <a:rPr lang="ko-KR" altLang="en-US"/>
              <a:t>제안</a:t>
            </a:r>
            <a:endParaRPr lang="en-US" altLang="ko-KR"/>
          </a:p>
          <a:p>
            <a:endParaRPr lang="en-US" altLang="ko-K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2268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개인별 추천 알고리즘 구현</a:t>
            </a:r>
            <a:endParaRPr lang="en-US" altLang="ko-KR"/>
          </a:p>
        </p:txBody>
      </p:sp>
      <p:sp>
        <p:nvSpPr>
          <p:cNvPr id="12" name="직사각형 11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2" y="2792663"/>
            <a:ext cx="7646268" cy="204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악성코드 탐지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고도화되는 악성코드 공격에 따라 기존</a:t>
            </a:r>
            <a:br>
              <a:rPr lang="en-US" altLang="ko-KR"/>
            </a:br>
            <a:r>
              <a:rPr lang="ko-KR" altLang="en-US"/>
              <a:t>룰베이스</a:t>
            </a:r>
            <a:r>
              <a:rPr lang="en-US" altLang="ko-KR"/>
              <a:t> </a:t>
            </a:r>
            <a:r>
              <a:rPr lang="ko-KR" altLang="en-US"/>
              <a:t>대응방식에서 분석을 통한 대응</a:t>
            </a:r>
            <a:endParaRPr lang="en-US" altLang="ko-K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보안 로그데이터 분석을 통한 해킹의심 </a:t>
            </a:r>
            <a:r>
              <a:rPr lang="en-US" altLang="ko-KR"/>
              <a:t>PC </a:t>
            </a:r>
            <a:r>
              <a:rPr lang="ko-KR" altLang="en-US"/>
              <a:t>탐지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242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개인 정보유출 의심 직원 탐지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A16518-EE87-4B66-B67B-7B28AFA5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34" y="2795317"/>
            <a:ext cx="8055322" cy="20236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289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매장별 방문고객 예측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648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방문객 수 예측결과 및 인건비</a:t>
            </a:r>
            <a:r>
              <a:rPr lang="en-US" altLang="ko-KR"/>
              <a:t>, </a:t>
            </a:r>
            <a:r>
              <a:rPr lang="ko-KR" altLang="en-US"/>
              <a:t>구매전환율 예측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F3978A-0231-474A-827A-93531D766959}"/>
              </a:ext>
            </a:extLst>
          </p:cNvPr>
          <p:cNvSpPr txBox="1"/>
          <p:nvPr/>
        </p:nvSpPr>
        <p:spPr>
          <a:xfrm>
            <a:off x="664766" y="2246215"/>
            <a:ext cx="3400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고객 방문패턴에 맞춘 직원 업무투입 최적화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2005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방문객수 예측 알고리즘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2521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직원업무 투입 최적화 알고리즘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30" y="2761075"/>
            <a:ext cx="7993826" cy="19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8136904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인프라 이상징후 감지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빅데이터 분석에 기반한 장애 분석 및 예방 체계구축</a:t>
            </a:r>
            <a:endParaRPr lang="en-US" altLang="ko-K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로그분석 기반 이상징후 감지</a:t>
            </a:r>
            <a:br>
              <a:rPr lang="en-US" altLang="ko-KR"/>
            </a:br>
            <a:r>
              <a:rPr lang="en-US" altLang="ko-KR"/>
              <a:t>: </a:t>
            </a:r>
            <a:r>
              <a:rPr lang="ko-KR" altLang="en-US"/>
              <a:t>단어 및 패턴 출현회수 측정 및 정상범위 산출</a:t>
            </a:r>
            <a:endParaRPr lang="en-US" altLang="ko-K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상관분석기반 이상징후 감지 </a:t>
            </a:r>
            <a:r>
              <a:rPr lang="en-US" altLang="ko-KR"/>
              <a:t>(</a:t>
            </a:r>
            <a:r>
              <a:rPr lang="ko-KR" altLang="en-US"/>
              <a:t>시계열 분석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0" y="2885247"/>
            <a:ext cx="8011690" cy="19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AF8395-6387-4D4A-B67D-438BEB54B83D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>
                <a:solidFill>
                  <a:schemeClr val="bg1"/>
                </a:solidFill>
              </a:rPr>
              <a:t>2. </a:t>
            </a:r>
            <a:r>
              <a:rPr lang="ko-KR" altLang="en-US" sz="3600" b="0">
                <a:solidFill>
                  <a:schemeClr val="bg1"/>
                </a:solidFill>
              </a:rPr>
              <a:t>빅데이터 분석 방법</a:t>
            </a:r>
            <a:r>
              <a:rPr lang="en-US" altLang="ko-KR" sz="3600" b="0">
                <a:solidFill>
                  <a:schemeClr val="bg1"/>
                </a:solidFill>
              </a:rPr>
              <a:t>/</a:t>
            </a:r>
            <a:r>
              <a:rPr lang="ko-KR" altLang="en-US" sz="3600" b="0">
                <a:solidFill>
                  <a:schemeClr val="bg1"/>
                </a:solidFill>
              </a:rPr>
              <a:t>데모</a:t>
            </a:r>
            <a:endParaRPr lang="en-US" altLang="ko-KR" sz="3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0837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[집중진단] ② 9호선 수요 예측 잘못…정부·서울시 뭐 했나#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14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AEABA8-778F-4A2E-AAD2-5B404626B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" y="699542"/>
            <a:ext cx="4527882" cy="4176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AFAB38-2470-4DFE-B8A0-908FD1370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6" b="30852"/>
          <a:stretch/>
        </p:blipFill>
        <p:spPr>
          <a:xfrm>
            <a:off x="3563888" y="1203598"/>
            <a:ext cx="5328592" cy="176059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0727BF-B750-45A3-982D-9572D49C67FD}"/>
              </a:ext>
            </a:extLst>
          </p:cNvPr>
          <p:cNvCxnSpPr>
            <a:cxnSpLocks/>
          </p:cNvCxnSpPr>
          <p:nvPr/>
        </p:nvCxnSpPr>
        <p:spPr bwMode="auto">
          <a:xfrm>
            <a:off x="4918886" y="2964192"/>
            <a:ext cx="2821466" cy="0"/>
          </a:xfrm>
          <a:prstGeom prst="line">
            <a:avLst/>
          </a:prstGeom>
          <a:noFill/>
          <a:ln w="57150" cap="flat" cmpd="sng" algn="ctr">
            <a:solidFill>
              <a:srgbClr val="F95135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91105007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888582" y="2101115"/>
            <a:ext cx="1577011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정제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969542" y="3226489"/>
            <a:ext cx="433132" cy="641405"/>
            <a:chOff x="693327" y="1790522"/>
            <a:chExt cx="550162" cy="8051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550162" cy="386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910B45-524C-4FE2-AE56-35D13E313628}"/>
              </a:ext>
            </a:extLst>
          </p:cNvPr>
          <p:cNvSpPr txBox="1"/>
          <p:nvPr/>
        </p:nvSpPr>
        <p:spPr>
          <a:xfrm>
            <a:off x="7048822" y="2070450"/>
            <a:ext cx="1592200" cy="3691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651627" y="2101115"/>
            <a:ext cx="1588883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수집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627" y="2629312"/>
            <a:ext cx="1588883" cy="1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583" y="2629312"/>
            <a:ext cx="1577011" cy="11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822" y="2609106"/>
            <a:ext cx="1592200" cy="116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4407058" y="2662642"/>
            <a:ext cx="332185" cy="1052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134364" y="2524365"/>
            <a:ext cx="332185" cy="105207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620032" y="2662642"/>
            <a:ext cx="332185" cy="105207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3621" y="2630131"/>
            <a:ext cx="335549" cy="37787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2515300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74040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96052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41117" y="830314"/>
            <a:ext cx="1353552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16397" y="2101116"/>
            <a:ext cx="1588883" cy="3147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280070" y="1923678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4EA1AC-3D33-4102-AA36-067972E52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922" y="2700225"/>
            <a:ext cx="649006" cy="30777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45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2339752" y="1946442"/>
            <a:ext cx="3888432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분석방법의 종류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9288" y="2988278"/>
            <a:ext cx="1351273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통계방식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33943" y="2955218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(Clustering)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41872" y="2032428"/>
            <a:ext cx="3542296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12784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(Regression)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94610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(Classification)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16216" y="2018450"/>
            <a:ext cx="2232248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(Unsupervised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39752" y="3526344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3751" y="2698275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950" y="2711279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1899" y="2723535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3942" y="2684783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7944" y="3548779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upport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Vector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Machine)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 Regression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4208" y="353271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Gaussian Mixture Model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172" y="3532714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Time-Series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using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quantile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6444207" y="1946442"/>
            <a:ext cx="2385127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99734" y="1946442"/>
            <a:ext cx="1623994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9453" y="2038930"/>
            <a:ext cx="1419971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(Statistics)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 bwMode="auto">
          <a:xfrm>
            <a:off x="641117" y="830314"/>
            <a:ext cx="158278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방법의 종류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6468" y="1275606"/>
            <a:ext cx="8372866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0079" y="4155926"/>
            <a:ext cx="241912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답이 없는 상황에서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주어진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데이터를 특성에 맞게 가장 잘 설명하는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9751" y="4348017"/>
            <a:ext cx="390269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답에 영향을 주는 </a:t>
            </a:r>
            <a:r>
              <a:rPr lang="ko-KR" altLang="en-US"/>
              <a:t>특성을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기계에 학습시킨후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미래에 </a:t>
            </a:r>
            <a:r>
              <a:rPr lang="ko-KR" altLang="en-US"/>
              <a:t>특성만을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활용하여 답을 </a:t>
            </a:r>
            <a:r>
              <a:rPr lang="ko-KR" altLang="en-US"/>
              <a:t>예측하는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5604" y="4331556"/>
            <a:ext cx="167225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통계 기법을 활용하여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문제를 풀어내는 방법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89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B4AEA-B6E5-4907-A5FA-064F0D083A07}"/>
              </a:ext>
            </a:extLst>
          </p:cNvPr>
          <p:cNvSpPr txBox="1"/>
          <p:nvPr/>
        </p:nvSpPr>
        <p:spPr>
          <a:xfrm>
            <a:off x="467544" y="554509"/>
            <a:ext cx="87849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50" kern="0">
                <a:cs typeface="Arial"/>
                <a:sym typeface="Arial"/>
              </a:rPr>
              <a:t>김효관교수</a:t>
            </a:r>
            <a:endParaRPr kumimoji="0" lang="en-US" altLang="ko-KR" sz="1050" kern="0">
              <a:cs typeface="Arial"/>
              <a:sym typeface="Arial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050" kern="0">
                <a:cs typeface="Arial"/>
                <a:sym typeface="Arial"/>
              </a:rPr>
              <a:t>(</a:t>
            </a:r>
            <a:r>
              <a:rPr kumimoji="0" lang="ko-KR" altLang="en-US" sz="1050" kern="0" dirty="0">
                <a:cs typeface="Arial"/>
                <a:sym typeface="Arial"/>
              </a:rPr>
              <a:t>現 </a:t>
            </a:r>
            <a:r>
              <a:rPr kumimoji="0" lang="ko-KR" altLang="en-US" sz="1050" kern="0" dirty="0" err="1">
                <a:cs typeface="Arial"/>
                <a:sym typeface="Arial"/>
              </a:rPr>
              <a:t>한국폴리텍대학</a:t>
            </a:r>
            <a:r>
              <a:rPr kumimoji="0" lang="ko-KR" altLang="en-US" sz="1050" kern="0" dirty="0">
                <a:cs typeface="Arial"/>
                <a:sym typeface="Arial"/>
              </a:rPr>
              <a:t> 스마트금융과 교수</a:t>
            </a:r>
            <a:r>
              <a:rPr kumimoji="0" lang="en-US" altLang="ko-KR" sz="1050" kern="0" dirty="0">
                <a:cs typeface="Arial"/>
                <a:sym typeface="Arial"/>
              </a:rPr>
              <a:t>, </a:t>
            </a:r>
            <a:r>
              <a:rPr kumimoji="0" lang="ko-KR" altLang="en-US" sz="1050" kern="0" dirty="0">
                <a:cs typeface="Arial"/>
                <a:sym typeface="Arial"/>
              </a:rPr>
              <a:t>前 </a:t>
            </a:r>
            <a:r>
              <a:rPr kumimoji="0" lang="ko-KR" altLang="en-US" sz="1050" kern="0">
                <a:cs typeface="Arial"/>
                <a:sym typeface="Arial"/>
              </a:rPr>
              <a:t>삼성</a:t>
            </a:r>
            <a:r>
              <a:rPr kumimoji="0" lang="en-US" altLang="ko-KR" sz="1050" kern="0">
                <a:cs typeface="Arial"/>
                <a:sym typeface="Arial"/>
              </a:rPr>
              <a:t>SDS(2011~2017) </a:t>
            </a:r>
            <a:r>
              <a:rPr kumimoji="0" lang="ko-KR" altLang="en-US" sz="1050" kern="0">
                <a:cs typeface="Arial"/>
                <a:sym typeface="Arial"/>
              </a:rPr>
              <a:t>데이터 분석</a:t>
            </a:r>
            <a:r>
              <a:rPr kumimoji="0" lang="en-US" altLang="ko-KR" sz="1050" kern="0">
                <a:cs typeface="Arial"/>
                <a:sym typeface="Arial"/>
              </a:rPr>
              <a:t>, </a:t>
            </a:r>
            <a:r>
              <a:rPr kumimoji="0" lang="ko-KR" altLang="en-US" sz="1050" kern="0">
                <a:cs typeface="Arial"/>
                <a:sym typeface="Arial"/>
              </a:rPr>
              <a:t>도담시스템스</a:t>
            </a:r>
            <a:r>
              <a:rPr kumimoji="0" lang="en-US" altLang="ko-KR" sz="1050" kern="0">
                <a:cs typeface="Arial"/>
                <a:sym typeface="Arial"/>
              </a:rPr>
              <a:t>(2007~2010) </a:t>
            </a:r>
            <a:r>
              <a:rPr kumimoji="0" lang="ko-KR" altLang="en-US" sz="1050" kern="0">
                <a:cs typeface="Arial"/>
                <a:sym typeface="Arial"/>
              </a:rPr>
              <a:t>항공기 모델개발</a:t>
            </a:r>
            <a:endParaRPr kumimoji="0" lang="ko-KR" altLang="en-US" sz="1050" kern="0" dirty="0">
              <a:cs typeface="Arial"/>
              <a:sym typeface="Arial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2842" y="2742074"/>
            <a:ext cx="6427630" cy="1077218"/>
            <a:chOff x="2392842" y="2223323"/>
            <a:chExt cx="6427630" cy="1077218"/>
          </a:xfrm>
        </p:grpSpPr>
        <p:sp>
          <p:nvSpPr>
            <p:cNvPr id="6" name="직사각형 5"/>
            <p:cNvSpPr/>
            <p:nvPr/>
          </p:nvSpPr>
          <p:spPr>
            <a:xfrm>
              <a:off x="2483768" y="2223323"/>
              <a:ext cx="633670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전 법인 수요예측 </a:t>
              </a:r>
              <a:r>
                <a:rPr kumimoji="0" lang="ko-KR" altLang="en-US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모델</a:t>
              </a:r>
              <a:r>
                <a:rPr kumimoji="0" lang="en-US" altLang="ko-KR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 </a:t>
              </a:r>
              <a:r>
                <a:rPr kumimoji="0" lang="ko-KR" altLang="en-US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및 시스템 개발 </a:t>
              </a:r>
              <a:endParaRPr kumimoji="0" lang="ko-KR" altLang="en-US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>
                  <a:cs typeface="Arial"/>
                  <a:sym typeface="Arial"/>
                </a:rPr>
                <a:t>- </a:t>
              </a:r>
              <a:r>
                <a:rPr kumimoji="0" lang="ko-KR" altLang="en-US" sz="1000" b="0" kern="0">
                  <a:cs typeface="Arial"/>
                  <a:sym typeface="Arial"/>
                </a:rPr>
                <a:t>전 법인 전략제품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(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모바일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, TV,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냉장고</a:t>
              </a:r>
              <a:r>
                <a:rPr kumimoji="0" lang="en-US" altLang="ko-KR" sz="1000" b="0" kern="0">
                  <a:cs typeface="Arial"/>
                  <a:sym typeface="Arial"/>
                </a:rPr>
                <a:t>, </a:t>
              </a:r>
              <a:r>
                <a:rPr kumimoji="0" lang="ko-KR" altLang="en-US" sz="1000" b="0" kern="0">
                  <a:cs typeface="Arial"/>
                  <a:sym typeface="Arial"/>
                </a:rPr>
                <a:t>세탁기 등</a:t>
              </a:r>
              <a:r>
                <a:rPr kumimoji="0" lang="en-US" altLang="ko-KR" sz="1000" b="0" kern="0">
                  <a:cs typeface="Arial"/>
                  <a:sym typeface="Arial"/>
                </a:rPr>
                <a:t>)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에 대한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 </a:t>
              </a:r>
              <a:r>
                <a:rPr kumimoji="0" lang="ko-KR" altLang="en-US" sz="1000" b="0" kern="0" dirty="0" err="1">
                  <a:cs typeface="Arial"/>
                  <a:sym typeface="Arial"/>
                </a:rPr>
                <a:t>주별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판매량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Baseline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예측 모델 설계 및 개발</a:t>
              </a:r>
              <a:endParaRPr kumimoji="0" lang="en-US" altLang="ko-KR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-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북미법인 가전제품 </a:t>
              </a:r>
              <a:r>
                <a:rPr kumimoji="0" lang="ko-KR" altLang="en-US" sz="1000" b="0" kern="0" dirty="0" err="1">
                  <a:cs typeface="Arial"/>
                  <a:sym typeface="Arial"/>
                </a:rPr>
                <a:t>주별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예측 모델 설계 및 개발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(Home Depot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Order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기반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 To Door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배송 체계 구현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)</a:t>
              </a:r>
              <a:endParaRPr kumimoji="0" lang="ko-KR" altLang="en-US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en-US" altLang="ko-KR" sz="1000" b="0" kern="0" dirty="0">
                  <a:cs typeface="Arial"/>
                  <a:sym typeface="Arial"/>
                </a:rPr>
                <a:t> -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인도법인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Sell-out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기반 수요예측 및 가격 시뮬레이션 모델 설계 </a:t>
              </a:r>
              <a:r>
                <a:rPr kumimoji="0" lang="ko-KR" altLang="en-US" sz="1000" b="0" kern="0">
                  <a:cs typeface="Arial"/>
                  <a:sym typeface="Arial"/>
                </a:rPr>
                <a:t>및 개발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5400000">
              <a:off x="2386309" y="2337820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sp>
        <p:nvSpPr>
          <p:cNvPr id="8" name="십자형 7"/>
          <p:cNvSpPr/>
          <p:nvPr/>
        </p:nvSpPr>
        <p:spPr>
          <a:xfrm>
            <a:off x="345380" y="629004"/>
            <a:ext cx="103316" cy="92078"/>
          </a:xfrm>
          <a:prstGeom prst="plus">
            <a:avLst>
              <a:gd name="adj" fmla="val 32335"/>
            </a:avLst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392842" y="3798878"/>
            <a:ext cx="6077646" cy="584775"/>
            <a:chOff x="2392842" y="3219822"/>
            <a:chExt cx="6077646" cy="584775"/>
          </a:xfrm>
        </p:grpSpPr>
        <p:sp>
          <p:nvSpPr>
            <p:cNvPr id="13" name="직사각형 12"/>
            <p:cNvSpPr/>
            <p:nvPr/>
          </p:nvSpPr>
          <p:spPr>
            <a:xfrm>
              <a:off x="2483768" y="3219822"/>
              <a:ext cx="59867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미주 </a:t>
              </a:r>
              <a:r>
                <a:rPr kumimoji="0" lang="en-US" altLang="ko-KR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Sprint </a:t>
              </a: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사 단말기 신호 분석</a:t>
              </a:r>
              <a:endParaRPr kumimoji="0" lang="en-US" altLang="ko-KR" sz="1000" u="sng" kern="0">
                <a:uFill>
                  <a:solidFill>
                    <a:srgbClr val="000000"/>
                  </a:solidFill>
                </a:uFill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>
                  <a:cs typeface="Arial"/>
                  <a:sym typeface="Arial"/>
                </a:rPr>
                <a:t> </a:t>
              </a:r>
              <a:r>
                <a:rPr kumimoji="0" lang="en-US" altLang="ko-KR" sz="1000" b="0" kern="0">
                  <a:cs typeface="Arial"/>
                  <a:sym typeface="Arial"/>
                </a:rPr>
                <a:t>- </a:t>
              </a:r>
              <a:r>
                <a:rPr kumimoji="0" lang="ko-KR" altLang="en-US" sz="1000" b="0" kern="0">
                  <a:cs typeface="Arial"/>
                  <a:sym typeface="Arial"/>
                </a:rPr>
                <a:t>통신 단말기 로그를 분석하여 통신 불량 위치 지역 분석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2386309" y="333431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99025" y="808497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400"/>
          </a:p>
        </p:txBody>
      </p:sp>
      <p:pic>
        <p:nvPicPr>
          <p:cNvPr id="16" name="_x229966392" descr="EMB00002b6873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1" y="1552819"/>
            <a:ext cx="1116013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392842" y="4363239"/>
            <a:ext cx="4662926" cy="584775"/>
            <a:chOff x="2392842" y="3723878"/>
            <a:chExt cx="4662926" cy="584775"/>
          </a:xfrm>
        </p:grpSpPr>
        <p:sp>
          <p:nvSpPr>
            <p:cNvPr id="18" name="이등변 삼각형 17"/>
            <p:cNvSpPr/>
            <p:nvPr/>
          </p:nvSpPr>
          <p:spPr>
            <a:xfrm rot="5400000">
              <a:off x="2386309" y="3858903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483768" y="3723878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경영혁신 빅데이터 솔루션 도입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오픈소스</a:t>
              </a:r>
              <a:r>
                <a:rPr kumimoji="0" lang="en-US" altLang="ko-KR" sz="1000" b="0" kern="0">
                  <a:cs typeface="Arial"/>
                  <a:sym typeface="Arial"/>
                </a:rPr>
                <a:t>(Spark, Hadoop, Hive </a:t>
              </a:r>
              <a:r>
                <a:rPr kumimoji="0" lang="ko-KR" altLang="en-US" sz="1000" b="0" kern="0">
                  <a:cs typeface="Arial"/>
                  <a:sym typeface="Arial"/>
                </a:rPr>
                <a:t>등</a:t>
              </a:r>
              <a:r>
                <a:rPr kumimoji="0" lang="en-US" altLang="ko-KR" sz="1000" b="0" kern="0">
                  <a:cs typeface="Arial"/>
                  <a:sym typeface="Arial"/>
                </a:rPr>
                <a:t>) </a:t>
              </a:r>
              <a:r>
                <a:rPr kumimoji="0" lang="ko-KR" altLang="en-US" sz="1000" b="0" kern="0">
                  <a:cs typeface="Arial"/>
                  <a:sym typeface="Arial"/>
                </a:rPr>
                <a:t>활용한 빅데이터 분석 플랫폼 구축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392842" y="2177713"/>
            <a:ext cx="5851566" cy="584775"/>
            <a:chOff x="2392842" y="1635646"/>
            <a:chExt cx="5851566" cy="584775"/>
          </a:xfrm>
        </p:grpSpPr>
        <p:sp>
          <p:nvSpPr>
            <p:cNvPr id="21" name="이등변 삼각형 20"/>
            <p:cNvSpPr/>
            <p:nvPr/>
          </p:nvSpPr>
          <p:spPr>
            <a:xfrm rot="5400000">
              <a:off x="2386309" y="1770671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83768" y="1635646"/>
              <a:ext cx="57606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</a:t>
              </a:r>
              <a:r>
                <a:rPr kumimoji="0" lang="en-US" altLang="ko-KR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SDS</a:t>
              </a: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 해외법인 내 빅데이터 플랫폼 활용법 교육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브라이틱스 기본 사용법 및 지도학습</a:t>
              </a:r>
              <a:r>
                <a:rPr kumimoji="0" lang="en-US" altLang="ko-KR" sz="1000" b="0" kern="0">
                  <a:cs typeface="Arial"/>
                  <a:sym typeface="Arial"/>
                </a:rPr>
                <a:t>/</a:t>
              </a:r>
              <a:r>
                <a:rPr kumimoji="0" lang="ko-KR" altLang="en-US" sz="1000" b="0" kern="0">
                  <a:cs typeface="Arial"/>
                  <a:sym typeface="Arial"/>
                </a:rPr>
                <a:t>비지도학습</a:t>
              </a:r>
              <a:r>
                <a:rPr kumimoji="0" lang="en-US" altLang="ko-KR" sz="1000" b="0" kern="0">
                  <a:cs typeface="Arial"/>
                  <a:sym typeface="Arial"/>
                </a:rPr>
                <a:t>, R/Python/Scala </a:t>
              </a:r>
              <a:r>
                <a:rPr kumimoji="0" lang="ko-KR" altLang="en-US" sz="1000" b="0" kern="0">
                  <a:cs typeface="Arial"/>
                  <a:sym typeface="Arial"/>
                </a:rPr>
                <a:t>스크립트 사용법 교육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392842" y="1613352"/>
            <a:ext cx="4662926" cy="584775"/>
            <a:chOff x="2392842" y="1161649"/>
            <a:chExt cx="4662926" cy="584775"/>
          </a:xfrm>
        </p:grpSpPr>
        <p:sp>
          <p:nvSpPr>
            <p:cNvPr id="24" name="이등변 삼각형 23"/>
            <p:cNvSpPr/>
            <p:nvPr/>
          </p:nvSpPr>
          <p:spPr>
            <a:xfrm rot="5400000">
              <a:off x="2386309" y="1296674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483768" y="116164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인도법인 고객분석 기술지원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인도 고객 분류모델개발 기술지원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92842" y="1185737"/>
            <a:ext cx="4662926" cy="304955"/>
            <a:chOff x="2392842" y="1161649"/>
            <a:chExt cx="4662926" cy="304955"/>
          </a:xfrm>
        </p:grpSpPr>
        <p:sp>
          <p:nvSpPr>
            <p:cNvPr id="33" name="이등변 삼각형 32"/>
            <p:cNvSpPr/>
            <p:nvPr/>
          </p:nvSpPr>
          <p:spPr>
            <a:xfrm rot="5400000">
              <a:off x="2386309" y="1296674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483768" y="1161649"/>
              <a:ext cx="4572000" cy="3049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금융결제원 빅데이터 분석환경 구성 및 튜닝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00620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D3460-E097-44AF-A4C4-D7A2FC36961D}"/>
              </a:ext>
            </a:extLst>
          </p:cNvPr>
          <p:cNvGrpSpPr/>
          <p:nvPr/>
        </p:nvGrpSpPr>
        <p:grpSpPr>
          <a:xfrm>
            <a:off x="467540" y="1059580"/>
            <a:ext cx="8208915" cy="1450364"/>
            <a:chOff x="1030212" y="5406537"/>
            <a:chExt cx="7090351" cy="82067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4F0F754-D87D-4BCC-B242-9E2E74088D53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2551369E-272D-4B89-A5D6-88318134E3C1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83">
                <a:extLst>
                  <a:ext uri="{FF2B5EF4-FFF2-40B4-BE49-F238E27FC236}">
                    <a16:creationId xmlns:a16="http://schemas.microsoft.com/office/drawing/2014/main" id="{B5E61F10-6D4F-4E6C-950A-8ADD8EB282E9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AB5950-7625-4DA2-92AC-F3B7FF78A3FB}"/>
                </a:ext>
              </a:extLst>
            </p:cNvPr>
            <p:cNvSpPr/>
            <p:nvPr/>
          </p:nvSpPr>
          <p:spPr>
            <a:xfrm>
              <a:off x="1030212" y="5523519"/>
              <a:ext cx="7090344" cy="67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컴퓨터가 이해하는 코드는 어느 바보나 다 짤 수 있다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훌륭한 프로그래머는 사람이 이해할 수 있는 코드를 짠다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ctr">
                <a:buFontTx/>
                <a:buChar char="-"/>
              </a:pP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마틴 </a:t>
              </a:r>
              <a:r>
                <a:rPr lang="ko-KR" altLang="en-US" sz="2400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파울러</a:t>
              </a: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(Martin Fowler)</a:t>
              </a:r>
              <a:endPara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http://mblogthumb4.phinf.naver.net/20140822_203/kjooi99_1408673917920IVPSF_PNG/Persuade.png?type=w2">
            <a:extLst>
              <a:ext uri="{FF2B5EF4-FFF2-40B4-BE49-F238E27FC236}">
                <a16:creationId xmlns:a16="http://schemas.microsoft.com/office/drawing/2014/main" id="{40639D2E-F886-46C2-B8FC-E1517D5C1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1" y="2582381"/>
            <a:ext cx="2376263" cy="23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엔지니어의 역할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</p:grpSp>
      <p:graphicFrame>
        <p:nvGraphicFramePr>
          <p:cNvPr id="44" name="표 43"/>
          <p:cNvGraphicFramePr>
            <a:graphicFrameLocks noGrp="1"/>
          </p:cNvGraphicFramePr>
          <p:nvPr>
            <p:extLst/>
          </p:nvPr>
        </p:nvGraphicFramePr>
        <p:xfrm>
          <a:off x="539552" y="1320561"/>
          <a:ext cx="7920879" cy="342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518457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</a:tblGrid>
              <a:tr h="34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엔지니어의 역할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탐색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 작업을 위한 필요 데이터를 정의하고 유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무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연동 데이터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저장된 데이터의 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시스템이름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(RDB/FILE), 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용량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등을 문서화한다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566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비정상 데이터를 정제한다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또는 유효데이터라 하더라도 데이터를 사용할 수 있도록 가공한다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문제를 해결하기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위한 최적의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분석모델을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적용한다 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사이언티스트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검증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분석모델의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정확도를 검증한다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튜닝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개선점을 모델에 반영한다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프로그래머 없이 주기적으로 작동하도록 시스템화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VOC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를 접수 받아 모델을 보완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 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6064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88A8321-1008-4845-BB2E-2E4B6CF3C0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6760" y="1343592"/>
          <a:ext cx="7920879" cy="1615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20376482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75431464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307807135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406828818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45546049"/>
                    </a:ext>
                  </a:extLst>
                </a:gridCol>
              </a:tblGrid>
              <a:tr h="21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크기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컬럼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실적정보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RDB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가격정보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B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엑셀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연휴정보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6230"/>
                  </a:ext>
                </a:extLst>
              </a:tr>
            </a:tbl>
          </a:graphicData>
        </a:graphic>
      </p:graphicFrame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엔지니어의 역할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8645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11235 L -0.88403 -0.188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74" y="-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1.23457E-7 L 3.33333E-6 1.728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 bwMode="auto">
            <a:xfrm>
              <a:off x="641117" y="830314"/>
              <a:ext cx="206849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06EC5-2A58-48F5-A52D-4766ABEC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878" y="2784451"/>
            <a:ext cx="3451393" cy="2045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AAB3CF-A3F4-4185-9C07-165AE186893D}"/>
              </a:ext>
            </a:extLst>
          </p:cNvPr>
          <p:cNvSpPr/>
          <p:nvPr/>
        </p:nvSpPr>
        <p:spPr bwMode="auto">
          <a:xfrm>
            <a:off x="3397771" y="1631430"/>
            <a:ext cx="602319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계절성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C839AC-D748-4C06-8E48-ED0FD3E9E0AC}"/>
              </a:ext>
            </a:extLst>
          </p:cNvPr>
          <p:cNvSpPr/>
          <p:nvPr/>
        </p:nvSpPr>
        <p:spPr bwMode="auto">
          <a:xfrm>
            <a:off x="4477717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PRICE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8BCA040-0F04-4F6A-8FCB-1FF297583A50}"/>
              </a:ext>
            </a:extLst>
          </p:cNvPr>
          <p:cNvSpPr/>
          <p:nvPr/>
        </p:nvSpPr>
        <p:spPr bwMode="auto">
          <a:xfrm>
            <a:off x="5221102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제품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AGE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8E9EC3C-4D27-4C2A-B9E0-53FD10C23241}"/>
              </a:ext>
            </a:extLst>
          </p:cNvPr>
          <p:cNvSpPr/>
          <p:nvPr/>
        </p:nvSpPr>
        <p:spPr bwMode="auto">
          <a:xfrm>
            <a:off x="5954984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지역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EVENT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5B0281F-C7BA-44AA-9AD8-E40326BD1648}"/>
              </a:ext>
            </a:extLst>
          </p:cNvPr>
          <p:cNvSpPr/>
          <p:nvPr/>
        </p:nvSpPr>
        <p:spPr bwMode="auto">
          <a:xfrm>
            <a:off x="6693619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MKT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비용효과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89B399-410B-4A41-8A94-50A80E1DB039}"/>
              </a:ext>
            </a:extLst>
          </p:cNvPr>
          <p:cNvSpPr/>
          <p:nvPr/>
        </p:nvSpPr>
        <p:spPr bwMode="auto">
          <a:xfrm>
            <a:off x="2634230" y="1631430"/>
            <a:ext cx="643863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판매량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2AB7D8-95AD-4EAD-8337-0D0C8A9752D3}"/>
              </a:ext>
            </a:extLst>
          </p:cNvPr>
          <p:cNvSpPr/>
          <p:nvPr/>
        </p:nvSpPr>
        <p:spPr>
          <a:xfrm>
            <a:off x="1125206" y="1710670"/>
            <a:ext cx="10358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100" dirty="0">
                <a:solidFill>
                  <a:prstClr val="black"/>
                </a:solidFill>
                <a:cs typeface="Arial"/>
                <a:sym typeface="Arial"/>
              </a:rPr>
              <a:t>FCST QTY = </a:t>
            </a:r>
            <a:endParaRPr kumimoji="0" lang="ko-KR" altLang="en-US" sz="2400" kern="0" dirty="0">
              <a:cs typeface="Arial"/>
              <a:sym typeface="Arial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3D9019A-A713-45DF-BA0F-3ADC624A7884}"/>
              </a:ext>
            </a:extLst>
          </p:cNvPr>
          <p:cNvSpPr/>
          <p:nvPr/>
        </p:nvSpPr>
        <p:spPr>
          <a:xfrm>
            <a:off x="248513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EDF6F0E-B49A-476C-9C86-14F2FB371AD8}"/>
              </a:ext>
            </a:extLst>
          </p:cNvPr>
          <p:cNvSpPr/>
          <p:nvPr/>
        </p:nvSpPr>
        <p:spPr>
          <a:xfrm>
            <a:off x="3227932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43D84B8-FC3E-4165-A271-873F36AC1B23}"/>
              </a:ext>
            </a:extLst>
          </p:cNvPr>
          <p:cNvSpPr/>
          <p:nvPr/>
        </p:nvSpPr>
        <p:spPr>
          <a:xfrm>
            <a:off x="406604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7A442E-BE02-4343-B0D8-EBF0957199CE}"/>
              </a:ext>
            </a:extLst>
          </p:cNvPr>
          <p:cNvSpPr/>
          <p:nvPr/>
        </p:nvSpPr>
        <p:spPr>
          <a:xfrm>
            <a:off x="5029769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44E3D04-B98C-4613-B9E1-3BF0BADE11A2}"/>
              </a:ext>
            </a:extLst>
          </p:cNvPr>
          <p:cNvSpPr/>
          <p:nvPr/>
        </p:nvSpPr>
        <p:spPr>
          <a:xfrm>
            <a:off x="5777674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CC11C01-53AE-4C81-A8DE-B6A2B444FBC8}"/>
              </a:ext>
            </a:extLst>
          </p:cNvPr>
          <p:cNvSpPr/>
          <p:nvPr/>
        </p:nvSpPr>
        <p:spPr>
          <a:xfrm>
            <a:off x="6512198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E6A68C-909A-4F41-B2DE-9943842C701B}"/>
              </a:ext>
            </a:extLst>
          </p:cNvPr>
          <p:cNvSpPr/>
          <p:nvPr/>
        </p:nvSpPr>
        <p:spPr>
          <a:xfrm>
            <a:off x="7096222" y="2130246"/>
            <a:ext cx="17654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…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2" name="왼쪽 대괄호 81">
            <a:extLst>
              <a:ext uri="{FF2B5EF4-FFF2-40B4-BE49-F238E27FC236}">
                <a16:creationId xmlns:a16="http://schemas.microsoft.com/office/drawing/2014/main" id="{2CCE9407-ECF7-4E75-8534-0B54AFF3C51B}"/>
              </a:ext>
            </a:extLst>
          </p:cNvPr>
          <p:cNvSpPr/>
          <p:nvPr/>
        </p:nvSpPr>
        <p:spPr>
          <a:xfrm>
            <a:off x="2424109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3" name="왼쪽 대괄호 82">
            <a:extLst>
              <a:ext uri="{FF2B5EF4-FFF2-40B4-BE49-F238E27FC236}">
                <a16:creationId xmlns:a16="http://schemas.microsoft.com/office/drawing/2014/main" id="{D344ADCE-05EE-41B2-A3BC-0DD553B9C165}"/>
              </a:ext>
            </a:extLst>
          </p:cNvPr>
          <p:cNvSpPr/>
          <p:nvPr/>
        </p:nvSpPr>
        <p:spPr>
          <a:xfrm rot="10800000">
            <a:off x="4007115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992AA7-E379-442E-9B3B-05172B0CA866}"/>
              </a:ext>
            </a:extLst>
          </p:cNvPr>
          <p:cNvSpPr/>
          <p:nvPr/>
        </p:nvSpPr>
        <p:spPr>
          <a:xfrm>
            <a:off x="4424651" y="2131316"/>
            <a:ext cx="29632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할인행사 기간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</a:t>
            </a: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날씨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Cannibalization,    </a:t>
            </a:r>
            <a:endParaRPr kumimoji="0" lang="ko-KR" altLang="en-US" sz="1000" kern="0" dirty="0">
              <a:solidFill>
                <a:prstClr val="black"/>
              </a:solidFill>
              <a:cs typeface="Arial"/>
              <a:sym typeface="Arial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2921DBB-AE27-4A52-88FF-55E19EAC6A1E}"/>
              </a:ext>
            </a:extLst>
          </p:cNvPr>
          <p:cNvSpPr/>
          <p:nvPr/>
        </p:nvSpPr>
        <p:spPr>
          <a:xfrm>
            <a:off x="4168999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02B40E4-FC1E-4386-9C67-9AEA3CF963A5}"/>
              </a:ext>
            </a:extLst>
          </p:cNvPr>
          <p:cNvSpPr/>
          <p:nvPr/>
        </p:nvSpPr>
        <p:spPr>
          <a:xfrm>
            <a:off x="2863758" y="1331663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기본예측모델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B486C8C-53A0-41A7-B668-47A1F5CCF988}"/>
              </a:ext>
            </a:extLst>
          </p:cNvPr>
          <p:cNvSpPr/>
          <p:nvPr/>
        </p:nvSpPr>
        <p:spPr>
          <a:xfrm>
            <a:off x="5590325" y="1331663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추가모델</a:t>
            </a:r>
            <a:endParaRPr kumimoji="0" lang="ko-KR" altLang="en-US" sz="900" u="sng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sp>
        <p:nvSpPr>
          <p:cNvPr id="90" name="왼쪽 대괄호 89">
            <a:extLst>
              <a:ext uri="{FF2B5EF4-FFF2-40B4-BE49-F238E27FC236}">
                <a16:creationId xmlns:a16="http://schemas.microsoft.com/office/drawing/2014/main" id="{53CF8ED9-03A7-4577-9AF9-5A1B2F2457E7}"/>
              </a:ext>
            </a:extLst>
          </p:cNvPr>
          <p:cNvSpPr/>
          <p:nvPr/>
        </p:nvSpPr>
        <p:spPr>
          <a:xfrm>
            <a:off x="4365200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1" name="왼쪽 대괄호 90">
            <a:extLst>
              <a:ext uri="{FF2B5EF4-FFF2-40B4-BE49-F238E27FC236}">
                <a16:creationId xmlns:a16="http://schemas.microsoft.com/office/drawing/2014/main" id="{104B9364-4BC4-42D8-9C40-83F9DE120141}"/>
              </a:ext>
            </a:extLst>
          </p:cNvPr>
          <p:cNvSpPr/>
          <p:nvPr/>
        </p:nvSpPr>
        <p:spPr>
          <a:xfrm rot="10800000">
            <a:off x="7302139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E3B046-3EB6-4979-9DC2-5232E9010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55" y="2749789"/>
            <a:ext cx="3832161" cy="2080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3" name="모서리가 둥근 직사각형 26">
            <a:extLst>
              <a:ext uri="{FF2B5EF4-FFF2-40B4-BE49-F238E27FC236}">
                <a16:creationId xmlns:a16="http://schemas.microsoft.com/office/drawing/2014/main" id="{CC93C6E6-3B28-4FD9-BC15-3DD036445265}"/>
              </a:ext>
            </a:extLst>
          </p:cNvPr>
          <p:cNvSpPr/>
          <p:nvPr/>
        </p:nvSpPr>
        <p:spPr>
          <a:xfrm>
            <a:off x="1506844" y="2377537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계절성 지수 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주차별 효과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모서리가 둥근 직사각형 26">
            <a:extLst>
              <a:ext uri="{FF2B5EF4-FFF2-40B4-BE49-F238E27FC236}">
                <a16:creationId xmlns:a16="http://schemas.microsoft.com/office/drawing/2014/main" id="{220705F7-FA6D-40D9-9E1F-3A5A3EFA8EB8}"/>
              </a:ext>
            </a:extLst>
          </p:cNvPr>
          <p:cNvSpPr/>
          <p:nvPr/>
        </p:nvSpPr>
        <p:spPr>
          <a:xfrm>
            <a:off x="5503782" y="2388845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판매량 예측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0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 bwMode="auto">
          <a:xfrm>
            <a:off x="196210" y="3335030"/>
            <a:ext cx="85004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cxnSp>
        <p:nvCxnSpPr>
          <p:cNvPr id="80" name="직선 연결선 79"/>
          <p:cNvCxnSpPr/>
          <p:nvPr/>
        </p:nvCxnSpPr>
        <p:spPr bwMode="auto">
          <a:xfrm>
            <a:off x="179512" y="3983468"/>
            <a:ext cx="852433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cxnSp>
        <p:nvCxnSpPr>
          <p:cNvPr id="81" name="직선 연결선 80"/>
          <p:cNvCxnSpPr/>
          <p:nvPr/>
        </p:nvCxnSpPr>
        <p:spPr bwMode="auto">
          <a:xfrm>
            <a:off x="193911" y="4717598"/>
            <a:ext cx="85243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69166"/>
              </p:ext>
            </p:extLst>
          </p:nvPr>
        </p:nvGraphicFramePr>
        <p:xfrm>
          <a:off x="1005990" y="890526"/>
          <a:ext cx="6878378" cy="165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594">
                  <a:extLst>
                    <a:ext uri="{9D8B030D-6E8A-4147-A177-3AD203B41FA5}">
                      <a16:colId xmlns:a16="http://schemas.microsoft.com/office/drawing/2014/main" val="3343708192"/>
                    </a:ext>
                  </a:extLst>
                </a:gridCol>
                <a:gridCol w="1719594">
                  <a:extLst>
                    <a:ext uri="{9D8B030D-6E8A-4147-A177-3AD203B41FA5}">
                      <a16:colId xmlns:a16="http://schemas.microsoft.com/office/drawing/2014/main" val="3634739243"/>
                    </a:ext>
                  </a:extLst>
                </a:gridCol>
                <a:gridCol w="1350958">
                  <a:extLst>
                    <a:ext uri="{9D8B030D-6E8A-4147-A177-3AD203B41FA5}">
                      <a16:colId xmlns:a16="http://schemas.microsoft.com/office/drawing/2014/main" val="3199850315"/>
                    </a:ext>
                  </a:extLst>
                </a:gridCol>
                <a:gridCol w="1228434">
                  <a:extLst>
                    <a:ext uri="{9D8B030D-6E8A-4147-A177-3AD203B41FA5}">
                      <a16:colId xmlns:a16="http://schemas.microsoft.com/office/drawing/2014/main" val="4162983754"/>
                    </a:ext>
                  </a:extLst>
                </a:gridCol>
                <a:gridCol w="859798">
                  <a:extLst>
                    <a:ext uri="{9D8B030D-6E8A-4147-A177-3AD203B41FA5}">
                      <a16:colId xmlns:a16="http://schemas.microsoft.com/office/drawing/2014/main" val="2075339838"/>
                    </a:ext>
                  </a:extLst>
                </a:gridCol>
              </a:tblGrid>
              <a:tr h="344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30228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616066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61355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2287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86618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493116" y="2985294"/>
            <a:ext cx="43633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REF</a:t>
            </a:r>
            <a:endParaRPr lang="ko-KR" altLang="en-US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3302468" y="3541568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2DOOR</a:t>
            </a:r>
            <a:endParaRPr lang="ko-KR" altLang="en-US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5335219" y="3557866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1DOOR</a:t>
            </a:r>
            <a:endParaRPr lang="ko-KR" altLang="en-US" b="0" dirty="0"/>
          </a:p>
        </p:txBody>
      </p:sp>
      <p:sp>
        <p:nvSpPr>
          <p:cNvPr id="43" name="TextBox 42"/>
          <p:cNvSpPr txBox="1"/>
          <p:nvPr/>
        </p:nvSpPr>
        <p:spPr>
          <a:xfrm>
            <a:off x="2710732" y="4281439"/>
            <a:ext cx="990754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53621" y="4281018"/>
            <a:ext cx="87716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73800" y="4277443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05542" y="4275984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cxnSp>
        <p:nvCxnSpPr>
          <p:cNvPr id="48" name="꺾인 연결선 47"/>
          <p:cNvCxnSpPr>
            <a:cxnSpLocks/>
            <a:stCxn id="39" idx="2"/>
            <a:endCxn id="40" idx="0"/>
          </p:cNvCxnSpPr>
          <p:nvPr/>
        </p:nvCxnSpPr>
        <p:spPr bwMode="auto">
          <a:xfrm rot="5400000">
            <a:off x="4047257" y="2877539"/>
            <a:ext cx="279275" cy="1048782"/>
          </a:xfrm>
          <a:prstGeom prst="bentConnector3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꺾인 연결선 48"/>
          <p:cNvCxnSpPr>
            <a:cxnSpLocks/>
            <a:stCxn id="40" idx="2"/>
            <a:endCxn id="43" idx="0"/>
          </p:cNvCxnSpPr>
          <p:nvPr/>
        </p:nvCxnSpPr>
        <p:spPr bwMode="auto">
          <a:xfrm rot="5400000">
            <a:off x="3202870" y="3821806"/>
            <a:ext cx="462872" cy="456394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꺾인 연결선 49"/>
          <p:cNvCxnSpPr>
            <a:cxnSpLocks/>
            <a:stCxn id="40" idx="2"/>
            <a:endCxn id="44" idx="0"/>
          </p:cNvCxnSpPr>
          <p:nvPr/>
        </p:nvCxnSpPr>
        <p:spPr bwMode="auto">
          <a:xfrm rot="16200000" flipH="1">
            <a:off x="3696128" y="3784942"/>
            <a:ext cx="462451" cy="52970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꺾인 연결선 50"/>
          <p:cNvCxnSpPr>
            <a:cxnSpLocks/>
            <a:stCxn id="39" idx="2"/>
            <a:endCxn id="42" idx="0"/>
          </p:cNvCxnSpPr>
          <p:nvPr/>
        </p:nvCxnSpPr>
        <p:spPr bwMode="auto">
          <a:xfrm rot="16200000" flipH="1">
            <a:off x="5055483" y="2918094"/>
            <a:ext cx="295573" cy="983969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꺾인 연결선 51"/>
          <p:cNvCxnSpPr>
            <a:cxnSpLocks/>
            <a:stCxn id="42" idx="2"/>
            <a:endCxn id="46" idx="0"/>
          </p:cNvCxnSpPr>
          <p:nvPr/>
        </p:nvCxnSpPr>
        <p:spPr bwMode="auto">
          <a:xfrm rot="5400000">
            <a:off x="5279724" y="3861913"/>
            <a:ext cx="442578" cy="388482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꺾인 연결선 52"/>
          <p:cNvCxnSpPr>
            <a:cxnSpLocks/>
            <a:stCxn id="42" idx="2"/>
            <a:endCxn id="47" idx="0"/>
          </p:cNvCxnSpPr>
          <p:nvPr/>
        </p:nvCxnSpPr>
        <p:spPr bwMode="auto">
          <a:xfrm rot="16200000" flipH="1">
            <a:off x="5746325" y="3783794"/>
            <a:ext cx="441119" cy="54326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823003" y="428143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실제 구매한 </a:t>
            </a:r>
            <a:r>
              <a:rPr lang="en-US" altLang="ko-KR" b="0"/>
              <a:t>ITEM</a:t>
            </a:r>
            <a:endParaRPr lang="ko-KR" altLang="en-US" b="0" dirty="0"/>
          </a:p>
        </p:txBody>
      </p:sp>
      <p:sp>
        <p:nvSpPr>
          <p:cNvPr id="55" name="TextBox 54"/>
          <p:cNvSpPr txBox="1"/>
          <p:nvPr/>
        </p:nvSpPr>
        <p:spPr>
          <a:xfrm>
            <a:off x="203411" y="2846795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LV1</a:t>
            </a:r>
            <a:endParaRPr lang="ko-KR" altLang="en-US" b="0" dirty="0"/>
          </a:p>
        </p:txBody>
      </p:sp>
      <p:sp>
        <p:nvSpPr>
          <p:cNvPr id="56" name="TextBox 55"/>
          <p:cNvSpPr txBox="1"/>
          <p:nvPr/>
        </p:nvSpPr>
        <p:spPr>
          <a:xfrm>
            <a:off x="203411" y="3557868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LV2</a:t>
            </a:r>
            <a:endParaRPr lang="ko-KR" altLang="en-US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203411" y="4275985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LV3</a:t>
            </a:r>
            <a:endParaRPr lang="ko-KR" altLang="en-US" b="0" dirty="0"/>
          </a:p>
        </p:txBody>
      </p:sp>
      <p:sp>
        <p:nvSpPr>
          <p:cNvPr id="58" name="TextBox 57"/>
          <p:cNvSpPr txBox="1"/>
          <p:nvPr/>
        </p:nvSpPr>
        <p:spPr>
          <a:xfrm>
            <a:off x="5048922" y="298529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/>
              <a:t>냉장고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9431" y="355786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ITEM</a:t>
            </a:r>
            <a:r>
              <a:rPr lang="ko-KR" altLang="en-US" b="0"/>
              <a:t>이 속한 제품</a:t>
            </a:r>
            <a:endParaRPr lang="ko-KR" altLang="en-US" b="0" dirty="0"/>
          </a:p>
        </p:txBody>
      </p:sp>
      <p:sp>
        <p:nvSpPr>
          <p:cNvPr id="60" name="TextBox 59"/>
          <p:cNvSpPr txBox="1"/>
          <p:nvPr/>
        </p:nvSpPr>
        <p:spPr>
          <a:xfrm>
            <a:off x="867499" y="28685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제품이 속한 제품군</a:t>
            </a:r>
            <a:endParaRPr lang="ko-KR" altLang="en-US" b="0" dirty="0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44935FF-DF3D-4609-B532-844EDC088C71}"/>
              </a:ext>
            </a:extLst>
          </p:cNvPr>
          <p:cNvGrpSpPr/>
          <p:nvPr/>
        </p:nvGrpSpPr>
        <p:grpSpPr>
          <a:xfrm>
            <a:off x="6842099" y="3505480"/>
            <a:ext cx="2133374" cy="1062276"/>
            <a:chOff x="501652" y="2939770"/>
            <a:chExt cx="1571636" cy="1000132"/>
          </a:xfrm>
        </p:grpSpPr>
        <p:sp>
          <p:nvSpPr>
            <p:cNvPr id="138" name="모서리가 둥근 직사각형 23">
              <a:extLst>
                <a:ext uri="{FF2B5EF4-FFF2-40B4-BE49-F238E27FC236}">
                  <a16:creationId xmlns:a16="http://schemas.microsoft.com/office/drawing/2014/main" id="{B824ED85-D838-4CD4-8BDC-374D76B60392}"/>
                </a:ext>
              </a:extLst>
            </p:cNvPr>
            <p:cNvSpPr/>
            <p:nvPr/>
          </p:nvSpPr>
          <p:spPr>
            <a:xfrm>
              <a:off x="501652" y="2939770"/>
              <a:ext cx="1571636" cy="28575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상위 계층의 주차별 효과 </a:t>
              </a:r>
              <a:endPara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모서리가 둥근 직사각형 26">
              <a:extLst>
                <a:ext uri="{FF2B5EF4-FFF2-40B4-BE49-F238E27FC236}">
                  <a16:creationId xmlns:a16="http://schemas.microsoft.com/office/drawing/2014/main" id="{F1B91DB3-234C-4B64-BF78-B5FC7A678083}"/>
                </a:ext>
              </a:extLst>
            </p:cNvPr>
            <p:cNvSpPr/>
            <p:nvPr/>
          </p:nvSpPr>
          <p:spPr>
            <a:xfrm>
              <a:off x="501652" y="3654150"/>
              <a:ext cx="1571636" cy="285752"/>
            </a:xfrm>
            <a:prstGeom prst="roundRect">
              <a:avLst/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 판매제품 예측</a:t>
              </a:r>
              <a:endPara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아래쪽 화살표 41">
              <a:extLst>
                <a:ext uri="{FF2B5EF4-FFF2-40B4-BE49-F238E27FC236}">
                  <a16:creationId xmlns:a16="http://schemas.microsoft.com/office/drawing/2014/main" id="{7C1E4BEB-11AE-4524-A7BB-5F3AC407F19B}"/>
                </a:ext>
              </a:extLst>
            </p:cNvPr>
            <p:cNvSpPr/>
            <p:nvPr/>
          </p:nvSpPr>
          <p:spPr>
            <a:xfrm>
              <a:off x="1108875" y="3296960"/>
              <a:ext cx="357190" cy="357190"/>
            </a:xfrm>
            <a:prstGeom prst="downArrow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10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9E21B3-367E-4B37-A6B8-14C2CA897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48506"/>
              </p:ext>
            </p:extLst>
          </p:nvPr>
        </p:nvGraphicFramePr>
        <p:xfrm>
          <a:off x="107504" y="1623964"/>
          <a:ext cx="8928998" cy="3165325"/>
        </p:xfrm>
        <a:graphic>
          <a:graphicData uri="http://schemas.openxmlformats.org/drawingml/2006/table">
            <a:tbl>
              <a:tblPr firstRow="1" bandRow="1"/>
              <a:tblGrid>
                <a:gridCol w="222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24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7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25435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49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52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513589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438251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420290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458431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482381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620392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571781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569545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621592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644949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681873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1103665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835398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752613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863189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1197170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추세</a:t>
                      </a:r>
                      <a:endParaRPr lang="en-US" altLang="ko-KR" sz="9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실제거래량에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이동평균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(13)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831470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변동률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거래추세량에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표준편차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(5)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정상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범위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508354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492718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516716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522978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en-US" altLang="ko-KR" sz="800" kern="120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하한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897187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&gt;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&lt;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509330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이동평균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(3)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811030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830280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계절성지수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 거래량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 거래량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ko-KR" altLang="en-US" sz="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1.45/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5229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DE5FF3-941F-4D25-BC54-2404ACE31BF4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이동평균법을 활용한 계절성 지수 </a:t>
            </a:r>
            <a:r>
              <a:rPr kumimoji="1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산출방법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20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85288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2240" y="359226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예측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모델 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통계적 접근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C5B8D-3726-47A5-90AA-4F6A4791A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75" y="1529146"/>
            <a:ext cx="6084168" cy="303228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E2E02B-6C99-47DA-BC57-7F9C3C3D5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263320"/>
              </p:ext>
            </p:extLst>
          </p:nvPr>
        </p:nvGraphicFramePr>
        <p:xfrm>
          <a:off x="6732240" y="1410156"/>
          <a:ext cx="2016224" cy="170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817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1089407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409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 플랫폼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Anaconda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330620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</a:t>
                      </a:r>
                      <a:r>
                        <a:rPr lang="en-US" altLang="ko-KR" sz="1000" baseline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Minimal</a:t>
                      </a:r>
                    </a:p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Forecasting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45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35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5CED84-8AA4-4FA7-A73A-82E48E86A12F}"/>
              </a:ext>
            </a:extLst>
          </p:cNvPr>
          <p:cNvSpPr txBox="1"/>
          <p:nvPr/>
        </p:nvSpPr>
        <p:spPr>
          <a:xfrm>
            <a:off x="406293" y="3448043"/>
            <a:ext cx="1303904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b="0">
                <a:solidFill>
                  <a:schemeClr val="bg1"/>
                </a:solidFill>
                <a:cs typeface="Times New Roman" panose="02020603050405020304" pitchFamily="18" charset="0"/>
              </a:rPr>
              <a:t>전체 데이터</a:t>
            </a:r>
            <a:endParaRPr lang="en-US" altLang="ko-KR" sz="1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82CCCB-3D84-4297-B751-9D48E2CE8FAF}"/>
              </a:ext>
            </a:extLst>
          </p:cNvPr>
          <p:cNvSpPr txBox="1"/>
          <p:nvPr/>
        </p:nvSpPr>
        <p:spPr>
          <a:xfrm>
            <a:off x="2591626" y="3459476"/>
            <a:ext cx="1440160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Training-Data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69E332-A6A3-4B4D-8BFC-F07F84D66385}"/>
              </a:ext>
            </a:extLst>
          </p:cNvPr>
          <p:cNvSpPr txBox="1"/>
          <p:nvPr/>
        </p:nvSpPr>
        <p:spPr>
          <a:xfrm>
            <a:off x="2591626" y="4102366"/>
            <a:ext cx="1440160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Test-Data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BAD610-11F7-4BA1-8035-90B4FB193867}"/>
              </a:ext>
            </a:extLst>
          </p:cNvPr>
          <p:cNvSpPr txBox="1"/>
          <p:nvPr/>
        </p:nvSpPr>
        <p:spPr>
          <a:xfrm>
            <a:off x="4576687" y="3448043"/>
            <a:ext cx="1265747" cy="425368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ML-TRAIN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34A1C-DF18-43A4-94DD-B5440CB49FA4}"/>
              </a:ext>
            </a:extLst>
          </p:cNvPr>
          <p:cNvSpPr txBox="1"/>
          <p:nvPr/>
        </p:nvSpPr>
        <p:spPr>
          <a:xfrm>
            <a:off x="7537299" y="3448043"/>
            <a:ext cx="1265747" cy="425368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ML-Predict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22BE77-5FFC-4D93-98FB-B5BF5E1D96C3}"/>
              </a:ext>
            </a:extLst>
          </p:cNvPr>
          <p:cNvSpPr txBox="1"/>
          <p:nvPr/>
        </p:nvSpPr>
        <p:spPr>
          <a:xfrm>
            <a:off x="2882568" y="308891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학습 데이터</a:t>
            </a:r>
            <a:endParaRPr lang="ko-KR" altLang="en-US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19E7C9-7CB6-4683-844B-66C0FAEAEF4E}"/>
              </a:ext>
            </a:extLst>
          </p:cNvPr>
          <p:cNvSpPr txBox="1"/>
          <p:nvPr/>
        </p:nvSpPr>
        <p:spPr>
          <a:xfrm>
            <a:off x="2838293" y="467101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테스트 데이터</a:t>
            </a:r>
            <a:endParaRPr lang="ko-KR" altLang="en-US" b="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BAE94F-C2BE-4870-866E-24470410912B}"/>
              </a:ext>
            </a:extLst>
          </p:cNvPr>
          <p:cNvSpPr txBox="1"/>
          <p:nvPr/>
        </p:nvSpPr>
        <p:spPr>
          <a:xfrm>
            <a:off x="4562857" y="3099183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기계 학습 </a:t>
            </a:r>
            <a:r>
              <a:rPr lang="en-US" altLang="ko-KR" b="0"/>
              <a:t>[</a:t>
            </a:r>
            <a:r>
              <a:rPr lang="ko-KR" altLang="en-US" b="0"/>
              <a:t>훈련</a:t>
            </a:r>
            <a:r>
              <a:rPr lang="en-US" altLang="ko-KR" b="0"/>
              <a:t>]</a:t>
            </a:r>
            <a:endParaRPr lang="ko-KR" altLang="en-US" b="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5317E1-18BF-4540-95CA-A67621048A75}"/>
              </a:ext>
            </a:extLst>
          </p:cNvPr>
          <p:cNvSpPr txBox="1"/>
          <p:nvPr/>
        </p:nvSpPr>
        <p:spPr>
          <a:xfrm>
            <a:off x="7515185" y="3064689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기계 학습 </a:t>
            </a:r>
            <a:r>
              <a:rPr lang="en-US" altLang="ko-KR" b="0"/>
              <a:t>[</a:t>
            </a:r>
            <a:r>
              <a:rPr lang="ko-KR" altLang="en-US" b="0"/>
              <a:t>예측</a:t>
            </a:r>
            <a:r>
              <a:rPr lang="en-US" altLang="ko-KR" b="0"/>
              <a:t>]</a:t>
            </a:r>
            <a:endParaRPr lang="ko-KR" altLang="en-US" b="0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F0F1A2E-85BA-4EB7-B0A7-2E506E67C49C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 bwMode="auto">
          <a:xfrm>
            <a:off x="1710197" y="3660727"/>
            <a:ext cx="881429" cy="11433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E2FBBA40-61C7-4E50-A844-B4151756DD27}"/>
              </a:ext>
            </a:extLst>
          </p:cNvPr>
          <p:cNvCxnSpPr>
            <a:cxnSpLocks/>
            <a:stCxn id="41" idx="3"/>
            <a:endCxn id="46" idx="1"/>
          </p:cNvCxnSpPr>
          <p:nvPr/>
        </p:nvCxnSpPr>
        <p:spPr bwMode="auto">
          <a:xfrm>
            <a:off x="1710197" y="3660727"/>
            <a:ext cx="881429" cy="654323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54E6FB-CDED-462C-887B-8C31EF96C21E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 bwMode="auto">
          <a:xfrm flipV="1">
            <a:off x="4031786" y="3660727"/>
            <a:ext cx="544901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D8998A7-2DEE-407A-A736-851AB256ABD7}"/>
              </a:ext>
            </a:extLst>
          </p:cNvPr>
          <p:cNvCxnSpPr>
            <a:cxnSpLocks/>
          </p:cNvCxnSpPr>
          <p:nvPr/>
        </p:nvCxnSpPr>
        <p:spPr bwMode="auto">
          <a:xfrm>
            <a:off x="5842434" y="3660727"/>
            <a:ext cx="329643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46FB830-0A71-409F-9BC1-5F7C3BF4DD7A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 bwMode="auto">
          <a:xfrm flipV="1">
            <a:off x="4031786" y="3660727"/>
            <a:ext cx="3505513" cy="654323"/>
          </a:xfrm>
          <a:prstGeom prst="bentConnector3">
            <a:avLst>
              <a:gd name="adj1" fmla="val 5483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AC3B3502-D521-483B-B988-67C40F465C41}"/>
              </a:ext>
            </a:extLst>
          </p:cNvPr>
          <p:cNvCxnSpPr>
            <a:cxnSpLocks/>
            <a:endCxn id="48" idx="1"/>
          </p:cNvCxnSpPr>
          <p:nvPr/>
        </p:nvCxnSpPr>
        <p:spPr bwMode="auto">
          <a:xfrm flipV="1">
            <a:off x="7290234" y="3660727"/>
            <a:ext cx="247065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D23DAD4-BE09-4507-B30F-00B2A7575262}"/>
              </a:ext>
            </a:extLst>
          </p:cNvPr>
          <p:cNvSpPr txBox="1"/>
          <p:nvPr/>
        </p:nvSpPr>
        <p:spPr>
          <a:xfrm>
            <a:off x="6172077" y="3448043"/>
            <a:ext cx="1127084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Coefficient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0176F2-C421-40C9-9C48-F61BB3E5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34597"/>
            <a:ext cx="1584176" cy="15195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DC0090-6E1A-45DC-873E-ABD4A6031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62" y="1125944"/>
            <a:ext cx="880108" cy="85745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B37BD90-C51D-4F68-97B8-36BBAC450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336" y="1136519"/>
            <a:ext cx="1670014" cy="794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68766FE-05BF-4B3E-83D3-3D6073F4AD66}"/>
              </a:ext>
            </a:extLst>
          </p:cNvPr>
          <p:cNvSpPr txBox="1"/>
          <p:nvPr/>
        </p:nvSpPr>
        <p:spPr>
          <a:xfrm>
            <a:off x="3983130" y="2551897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Label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판매량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3333D9-16EA-408D-9E0F-DF74C95B5F8F}"/>
              </a:ext>
            </a:extLst>
          </p:cNvPr>
          <p:cNvSpPr txBox="1"/>
          <p:nvPr/>
        </p:nvSpPr>
        <p:spPr>
          <a:xfrm>
            <a:off x="1738336" y="2025007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Features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휴일정보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929086-ABC0-4DDA-B818-A125D2E7A230}"/>
              </a:ext>
            </a:extLst>
          </p:cNvPr>
          <p:cNvSpPr txBox="1"/>
          <p:nvPr/>
        </p:nvSpPr>
        <p:spPr>
          <a:xfrm>
            <a:off x="5527553" y="2035776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Features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프로모션 정보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8400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Regression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12580" y="2571750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13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463087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68939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671221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528746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주차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홀리데이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38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?</a:t>
                      </a:r>
                      <a:endParaRPr lang="ko-KR" altLang="en-US" sz="10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 bwMode="auto">
          <a:xfrm>
            <a:off x="5508104" y="2822369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홀리데이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4729098" y="3450575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940152" y="3976100"/>
            <a:ext cx="2088232" cy="289635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 비율</a:t>
            </a:r>
          </a:p>
        </p:txBody>
      </p:sp>
      <p:cxnSp>
        <p:nvCxnSpPr>
          <p:cNvPr id="22" name="직선 연결선 21"/>
          <p:cNvCxnSpPr>
            <a:stCxn id="19" idx="4"/>
            <a:endCxn id="20" idx="0"/>
          </p:cNvCxnSpPr>
          <p:nvPr/>
        </p:nvCxnSpPr>
        <p:spPr bwMode="auto">
          <a:xfrm flipH="1">
            <a:off x="5773214" y="3112004"/>
            <a:ext cx="779006" cy="33857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3" name="직선 연결선 22"/>
          <p:cNvCxnSpPr>
            <a:cxnSpLocks/>
            <a:stCxn id="20" idx="4"/>
            <a:endCxn id="25" idx="0"/>
          </p:cNvCxnSpPr>
          <p:nvPr/>
        </p:nvCxnSpPr>
        <p:spPr bwMode="auto">
          <a:xfrm flipH="1">
            <a:off x="5107140" y="3740210"/>
            <a:ext cx="666074" cy="28950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7128284" y="3423003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729098" y="4029713"/>
            <a:ext cx="756084" cy="16241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483768" y="1546197"/>
            <a:ext cx="720080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QTY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942978" y="1599712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홀리데이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4878572" y="1594093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814166" y="1581988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비율</a:t>
            </a:r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8AECF38A-53CD-4C00-878B-0C5F9FE89A0F}"/>
              </a:ext>
            </a:extLst>
          </p:cNvPr>
          <p:cNvSpPr/>
          <p:nvPr/>
        </p:nvSpPr>
        <p:spPr bwMode="auto">
          <a:xfrm rot="16200000">
            <a:off x="5209609" y="973278"/>
            <a:ext cx="104998" cy="2192785"/>
          </a:xfrm>
          <a:prstGeom prst="leftBrace">
            <a:avLst>
              <a:gd name="adj1" fmla="val 27676"/>
              <a:gd name="adj2" fmla="val 4693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3322" y="1666409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2" name="직선 연결선 31"/>
          <p:cNvCxnSpPr>
            <a:stCxn id="19" idx="4"/>
            <a:endCxn id="24" idx="0"/>
          </p:cNvCxnSpPr>
          <p:nvPr/>
        </p:nvCxnSpPr>
        <p:spPr bwMode="auto">
          <a:xfrm>
            <a:off x="6552220" y="3112004"/>
            <a:ext cx="954106" cy="310999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연결선 32"/>
          <p:cNvCxnSpPr>
            <a:cxnSpLocks/>
            <a:stCxn id="20" idx="4"/>
            <a:endCxn id="21" idx="0"/>
          </p:cNvCxnSpPr>
          <p:nvPr/>
        </p:nvCxnSpPr>
        <p:spPr bwMode="auto">
          <a:xfrm>
            <a:off x="5773214" y="3740210"/>
            <a:ext cx="1211054" cy="235890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948264" y="365787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31,32,33,34,36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56732" y="4192124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35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980458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330683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80868" y="440471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37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40726" y="871367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5890" y="4648490"/>
            <a:ext cx="322716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38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Holiday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아니면서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프로모션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>
                <a:latin typeface="돋움" pitchFamily="50" charset="-127"/>
                <a:ea typeface="돋움" pitchFamily="50" charset="-127"/>
              </a:rPr>
              <a:t>없음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→ 12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</a:t>
            </a: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거래량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주는 특성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홀리데이</a:t>
            </a:r>
            <a:r>
              <a:rPr kumimoji="1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관계를 학습한 후 미래의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값만을 활용하여 거래량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612580" y="2122170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4729098" y="2122170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07E02-FFDB-4D38-ADE1-4D69E70D8C0B}"/>
              </a:ext>
            </a:extLst>
          </p:cNvPr>
          <p:cNvSpPr txBox="1"/>
          <p:nvPr/>
        </p:nvSpPr>
        <p:spPr>
          <a:xfrm>
            <a:off x="-24899" y="2973504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2EB96E-53BD-4B87-A839-20E4BA801E78}"/>
              </a:ext>
            </a:extLst>
          </p:cNvPr>
          <p:cNvSpPr txBox="1"/>
          <p:nvPr/>
        </p:nvSpPr>
        <p:spPr>
          <a:xfrm>
            <a:off x="-24899" y="3723878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5AC4A3D-2636-4B35-8861-6814215DC702}"/>
              </a:ext>
            </a:extLst>
          </p:cNvPr>
          <p:cNvSpPr/>
          <p:nvPr/>
        </p:nvSpPr>
        <p:spPr bwMode="auto">
          <a:xfrm>
            <a:off x="323528" y="3363838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0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8400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Regression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067944" y="852981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0112" y="4083918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예측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모델 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지도학습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0930B97-23CC-4DA1-A730-7BF088156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38021"/>
              </p:ext>
            </p:extLst>
          </p:nvPr>
        </p:nvGraphicFramePr>
        <p:xfrm>
          <a:off x="6112775" y="1410156"/>
          <a:ext cx="2364283" cy="1416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812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1277471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409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 플랫폼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Anaconda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330620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</a:t>
                      </a:r>
                      <a:r>
                        <a:rPr lang="en-US" altLang="ko-KR" sz="1000" baseline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4-0. DecisionTree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45446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86" y="1318069"/>
            <a:ext cx="4393500" cy="32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6432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 – Classification (SVM)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87740"/>
              </p:ext>
            </p:extLst>
          </p:nvPr>
        </p:nvGraphicFramePr>
        <p:xfrm>
          <a:off x="612580" y="2363487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60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59372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805465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67411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744770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  <a:endParaRPr lang="en-US" altLang="ko-KR" sz="100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ID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주식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부동산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대출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DIA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DIA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923928" y="871367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집단을 분류 시 최적의 분류 선을 생성 한 후 미래 데이터에 대해서 기존에 학습한 내용을 바탕으로 예측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612580" y="1923678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4729097" y="1923678"/>
            <a:ext cx="4199991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FD490-6CDB-45A2-94FB-E23140F62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098" y="2330023"/>
            <a:ext cx="2490670" cy="16078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5287A98-9ACA-4E22-B9E1-24F01A9CE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91" y="3328122"/>
            <a:ext cx="2277360" cy="15355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E5CF7A-1FB3-4273-AF42-5D29ED6B84C9}"/>
              </a:ext>
            </a:extLst>
          </p:cNvPr>
          <p:cNvSpPr txBox="1"/>
          <p:nvPr/>
        </p:nvSpPr>
        <p:spPr>
          <a:xfrm>
            <a:off x="-24899" y="2775012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994259-F4A8-4949-9060-8610AC2A9D08}"/>
              </a:ext>
            </a:extLst>
          </p:cNvPr>
          <p:cNvSpPr txBox="1"/>
          <p:nvPr/>
        </p:nvSpPr>
        <p:spPr>
          <a:xfrm>
            <a:off x="-24899" y="3525386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0877C59B-297C-434A-97CA-3024685E65B2}"/>
              </a:ext>
            </a:extLst>
          </p:cNvPr>
          <p:cNvSpPr/>
          <p:nvPr/>
        </p:nvSpPr>
        <p:spPr bwMode="auto">
          <a:xfrm>
            <a:off x="323528" y="3165346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998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B4AEA-B6E5-4907-A5FA-064F0D083A07}"/>
              </a:ext>
            </a:extLst>
          </p:cNvPr>
          <p:cNvSpPr txBox="1"/>
          <p:nvPr/>
        </p:nvSpPr>
        <p:spPr>
          <a:xfrm>
            <a:off x="467544" y="554509"/>
            <a:ext cx="87849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50" kern="0">
                <a:cs typeface="Arial"/>
                <a:sym typeface="Arial"/>
              </a:rPr>
              <a:t>김효관교수</a:t>
            </a:r>
            <a:endParaRPr kumimoji="0" lang="en-US" altLang="ko-KR" sz="1050" kern="0">
              <a:cs typeface="Arial"/>
              <a:sym typeface="Arial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050" kern="0">
                <a:cs typeface="Arial"/>
                <a:sym typeface="Arial"/>
              </a:rPr>
              <a:t>(</a:t>
            </a:r>
            <a:r>
              <a:rPr kumimoji="0" lang="ko-KR" altLang="en-US" sz="1050" kern="0" dirty="0">
                <a:cs typeface="Arial"/>
                <a:sym typeface="Arial"/>
              </a:rPr>
              <a:t>現 </a:t>
            </a:r>
            <a:r>
              <a:rPr kumimoji="0" lang="ko-KR" altLang="en-US" sz="1050" kern="0" dirty="0" err="1">
                <a:cs typeface="Arial"/>
                <a:sym typeface="Arial"/>
              </a:rPr>
              <a:t>한국폴리텍대학</a:t>
            </a:r>
            <a:r>
              <a:rPr kumimoji="0" lang="ko-KR" altLang="en-US" sz="1050" kern="0" dirty="0">
                <a:cs typeface="Arial"/>
                <a:sym typeface="Arial"/>
              </a:rPr>
              <a:t> 스마트금융과 교수</a:t>
            </a:r>
            <a:r>
              <a:rPr kumimoji="0" lang="en-US" altLang="ko-KR" sz="1050" kern="0" dirty="0">
                <a:cs typeface="Arial"/>
                <a:sym typeface="Arial"/>
              </a:rPr>
              <a:t>, </a:t>
            </a:r>
            <a:r>
              <a:rPr kumimoji="0" lang="ko-KR" altLang="en-US" sz="1050" kern="0" dirty="0">
                <a:cs typeface="Arial"/>
                <a:sym typeface="Arial"/>
              </a:rPr>
              <a:t>前 </a:t>
            </a:r>
            <a:r>
              <a:rPr kumimoji="0" lang="ko-KR" altLang="en-US" sz="1050" kern="0">
                <a:cs typeface="Arial"/>
                <a:sym typeface="Arial"/>
              </a:rPr>
              <a:t>삼성</a:t>
            </a:r>
            <a:r>
              <a:rPr kumimoji="0" lang="en-US" altLang="ko-KR" sz="1050" kern="0">
                <a:cs typeface="Arial"/>
                <a:sym typeface="Arial"/>
              </a:rPr>
              <a:t>SDS(2011~2017) </a:t>
            </a:r>
            <a:r>
              <a:rPr kumimoji="0" lang="ko-KR" altLang="en-US" sz="1050" kern="0">
                <a:cs typeface="Arial"/>
                <a:sym typeface="Arial"/>
              </a:rPr>
              <a:t>데이터 분석</a:t>
            </a:r>
            <a:r>
              <a:rPr kumimoji="0" lang="en-US" altLang="ko-KR" sz="1050" kern="0">
                <a:cs typeface="Arial"/>
                <a:sym typeface="Arial"/>
              </a:rPr>
              <a:t>, </a:t>
            </a:r>
            <a:r>
              <a:rPr kumimoji="0" lang="ko-KR" altLang="en-US" sz="1050" kern="0">
                <a:cs typeface="Arial"/>
                <a:sym typeface="Arial"/>
              </a:rPr>
              <a:t>도담시스템스</a:t>
            </a:r>
            <a:r>
              <a:rPr kumimoji="0" lang="en-US" altLang="ko-KR" sz="1050" kern="0">
                <a:cs typeface="Arial"/>
                <a:sym typeface="Arial"/>
              </a:rPr>
              <a:t>(2007~2010) </a:t>
            </a:r>
            <a:r>
              <a:rPr kumimoji="0" lang="ko-KR" altLang="en-US" sz="1050" kern="0">
                <a:cs typeface="Arial"/>
                <a:sym typeface="Arial"/>
              </a:rPr>
              <a:t>항공기 모델개발</a:t>
            </a:r>
            <a:endParaRPr kumimoji="0" lang="ko-KR" altLang="en-US" sz="1050" kern="0" dirty="0">
              <a:cs typeface="Arial"/>
              <a:sym typeface="Arial"/>
            </a:endParaRPr>
          </a:p>
        </p:txBody>
      </p:sp>
      <p:sp>
        <p:nvSpPr>
          <p:cNvPr id="8" name="십자형 7"/>
          <p:cNvSpPr/>
          <p:nvPr/>
        </p:nvSpPr>
        <p:spPr>
          <a:xfrm>
            <a:off x="345380" y="629004"/>
            <a:ext cx="103316" cy="92078"/>
          </a:xfrm>
          <a:prstGeom prst="plus">
            <a:avLst>
              <a:gd name="adj" fmla="val 32335"/>
            </a:avLst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99025" y="808497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400"/>
          </a:p>
        </p:txBody>
      </p:sp>
      <p:pic>
        <p:nvPicPr>
          <p:cNvPr id="16" name="_x229966392" descr="EMB00002b6873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1" y="1552819"/>
            <a:ext cx="1116013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2392842" y="1552819"/>
            <a:ext cx="5393630" cy="400110"/>
            <a:chOff x="2392842" y="4475896"/>
            <a:chExt cx="5393630" cy="400110"/>
          </a:xfrm>
        </p:grpSpPr>
        <p:sp>
          <p:nvSpPr>
            <p:cNvPr id="30" name="이등변 삼각형 29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483768" y="4475896"/>
              <a:ext cx="53027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논문 </a:t>
              </a:r>
              <a:r>
                <a:rPr kumimoji="0" lang="en-US" altLang="ko-KR" sz="1000" kern="0">
                  <a:cs typeface="Arial"/>
                  <a:sym typeface="Arial"/>
                </a:rPr>
                <a:t>:  </a:t>
              </a:r>
              <a:r>
                <a:rPr kumimoji="0" lang="ko-KR" altLang="en-US" sz="1000" kern="0">
                  <a:cs typeface="Arial"/>
                  <a:sym typeface="Arial"/>
                </a:rPr>
                <a:t>예측모델 구축을 위한 분석 단계별 레이아웃 표준화 연구 </a:t>
              </a:r>
              <a:r>
                <a:rPr kumimoji="0" lang="en-US" altLang="ko-KR" sz="1000" kern="0">
                  <a:cs typeface="Arial"/>
                  <a:sym typeface="Arial"/>
                </a:rPr>
                <a:t>2018.10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          빅데이터 </a:t>
              </a:r>
              <a:r>
                <a:rPr kumimoji="0" lang="ko-KR" altLang="en-US" sz="1000" kern="0" dirty="0">
                  <a:cs typeface="Arial"/>
                  <a:sym typeface="Arial"/>
                </a:rPr>
                <a:t>처리 기술을 이용한 진보된 수요예측시스템에 관한 연구</a:t>
              </a:r>
              <a:r>
                <a:rPr kumimoji="0" lang="en-US" altLang="ko-KR" sz="1000" kern="0">
                  <a:cs typeface="Arial"/>
                  <a:sym typeface="Arial"/>
                </a:rPr>
                <a:t>, 2016.12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95870" y="1923678"/>
            <a:ext cx="5393630" cy="246221"/>
            <a:chOff x="2392842" y="4475896"/>
            <a:chExt cx="5393630" cy="246221"/>
          </a:xfrm>
        </p:grpSpPr>
        <p:sp>
          <p:nvSpPr>
            <p:cNvPr id="33" name="이등변 삼각형 32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483768" y="4475896"/>
              <a:ext cx="530270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강의 </a:t>
              </a:r>
              <a:r>
                <a:rPr kumimoji="0" lang="en-US" altLang="ko-KR" sz="1000" kern="0">
                  <a:cs typeface="Arial"/>
                  <a:sym typeface="Arial"/>
                </a:rPr>
                <a:t>:  Spark(Scala), Python, R, </a:t>
              </a:r>
              <a:r>
                <a:rPr kumimoji="0" lang="ko-KR" altLang="en-US" sz="1000" kern="0">
                  <a:cs typeface="Arial"/>
                  <a:sym typeface="Arial"/>
                </a:rPr>
                <a:t>데이터베이스</a:t>
              </a:r>
              <a:r>
                <a:rPr kumimoji="0" lang="en-US" altLang="ko-KR" sz="1000" kern="0">
                  <a:cs typeface="Arial"/>
                  <a:sym typeface="Arial"/>
                </a:rPr>
                <a:t>, </a:t>
              </a:r>
              <a:r>
                <a:rPr kumimoji="0" lang="ko-KR" altLang="en-US" sz="1000" kern="0">
                  <a:cs typeface="Arial"/>
                  <a:sym typeface="Arial"/>
                </a:rPr>
                <a:t>하둡에코시스템</a:t>
              </a:r>
              <a:r>
                <a:rPr kumimoji="0" lang="en-US" altLang="ko-KR" sz="1000" kern="0">
                  <a:cs typeface="Arial"/>
                  <a:sym typeface="Arial"/>
                </a:rPr>
                <a:t>, </a:t>
              </a:r>
              <a:r>
                <a:rPr kumimoji="0" lang="ko-KR" altLang="en-US" sz="1000" kern="0">
                  <a:cs typeface="Arial"/>
                  <a:sym typeface="Arial"/>
                </a:rPr>
                <a:t>스프링</a:t>
              </a:r>
              <a:endParaRPr kumimoji="0" lang="en-US" altLang="ko-KR" sz="1000" kern="0">
                <a:cs typeface="Arial"/>
                <a:sym typeface="Arial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392842" y="1164819"/>
            <a:ext cx="5393630" cy="246221"/>
            <a:chOff x="2392842" y="4475896"/>
            <a:chExt cx="5393630" cy="246221"/>
          </a:xfrm>
        </p:grpSpPr>
        <p:sp>
          <p:nvSpPr>
            <p:cNvPr id="36" name="이등변 삼각형 35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483768" y="4475896"/>
              <a:ext cx="530270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저서 </a:t>
              </a:r>
              <a:r>
                <a:rPr kumimoji="0" lang="en-US" altLang="ko-KR" sz="1000" kern="0">
                  <a:cs typeface="Arial"/>
                  <a:sym typeface="Arial"/>
                </a:rPr>
                <a:t>:  Spark</a:t>
              </a:r>
              <a:r>
                <a:rPr kumimoji="0" lang="ko-KR" altLang="en-US" sz="1000" kern="0">
                  <a:cs typeface="Arial"/>
                  <a:sym typeface="Arial"/>
                </a:rPr>
                <a:t>를 활용한 빅데이터 프로그래밍</a:t>
              </a:r>
              <a:endParaRPr kumimoji="0" lang="en-US" altLang="ko-KR" sz="1000" kern="0">
                <a:cs typeface="Arial"/>
                <a:sym typeface="Arial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627784" y="2263743"/>
          <a:ext cx="6055868" cy="2575687"/>
        </p:xfrm>
        <a:graphic>
          <a:graphicData uri="http://schemas.openxmlformats.org/drawingml/2006/table">
            <a:tbl>
              <a:tblPr/>
              <a:tblGrid>
                <a:gridCol w="2060194">
                  <a:extLst>
                    <a:ext uri="{9D8B030D-6E8A-4147-A177-3AD203B41FA5}">
                      <a16:colId xmlns:a16="http://schemas.microsoft.com/office/drawing/2014/main" val="664467435"/>
                    </a:ext>
                  </a:extLst>
                </a:gridCol>
                <a:gridCol w="2311781">
                  <a:extLst>
                    <a:ext uri="{9D8B030D-6E8A-4147-A177-3AD203B41FA5}">
                      <a16:colId xmlns:a16="http://schemas.microsoft.com/office/drawing/2014/main" val="301919830"/>
                    </a:ext>
                  </a:extLst>
                </a:gridCol>
                <a:gridCol w="1683893">
                  <a:extLst>
                    <a:ext uri="{9D8B030D-6E8A-4147-A177-3AD203B41FA5}">
                      <a16:colId xmlns:a16="http://schemas.microsoft.com/office/drawing/2014/main" val="1562611693"/>
                    </a:ext>
                  </a:extLst>
                </a:gridCol>
              </a:tblGrid>
              <a:tr h="2524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과정명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906347"/>
                  </a:ext>
                </a:extLst>
              </a:tr>
              <a:tr h="2693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한국폴리텍대학 강서캠퍼스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활용 및 코딩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(Spark, Python, R, NodeJS), DB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하둡에코시스템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Spring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2018.3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153638"/>
                  </a:ext>
                </a:extLst>
              </a:tr>
              <a:tr h="2693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CJ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그룹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빅데이터 전문가과정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2018.9, 2018.11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21829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베스핀글로벌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예측로직 및 수요예측 방법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2018.8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417571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데이터스트림즈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플랫폼 및 분석기법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2018.6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655954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한국폴리텍대학 법인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 및 클라우드 이해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2018.5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341712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한국남부발전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방법 및 솔루션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2017.10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74449"/>
                  </a:ext>
                </a:extLst>
              </a:tr>
              <a:tr h="315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Harman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방법 데모 및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2017.8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85435"/>
                  </a:ext>
                </a:extLst>
              </a:tr>
              <a:tr h="315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SDS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솔루션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(Brightics)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해외법인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솔루션 교육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미주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싱가폴 등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2017.3 ~ 2017.11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3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6233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773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(K-Means Clustering)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206322" y="854591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7" y="2114874"/>
            <a:ext cx="3410521" cy="2500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8380" y="2283718"/>
            <a:ext cx="42723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개수를 정함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K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개의 초기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중심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random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하게 선택한다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[Step2]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각각의 객체를 자기자신에서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가장가까운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같은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할당된 객체의 평균을 구한다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반복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의 평균을 중심으로 다시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Step2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반복한다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멤버가 변하지 않은 경우 멈춘다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83" y="2109788"/>
            <a:ext cx="3387355" cy="25067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내부 집단간의 유사성이 높고 외부 진단과는 유사성이 낮도록 분류하는 방법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72698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(K-Means Clustering)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206322" y="854591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6468" y="3962147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고객분류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비지도 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93A1D-312C-48EF-B2E8-AEA756FA3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7" y="1548755"/>
            <a:ext cx="2885818" cy="2211620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DC12380-C01F-485A-BA47-43B01BB68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355558"/>
              </p:ext>
            </p:extLst>
          </p:nvPr>
        </p:nvGraphicFramePr>
        <p:xfrm>
          <a:off x="6948264" y="1410156"/>
          <a:ext cx="158535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755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856601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20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시각화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466762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학생분류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2074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467BFCE-C8E0-42A8-83CF-4AC752F9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954" y="1341568"/>
            <a:ext cx="1946303" cy="24857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2769CF-455D-468F-BB05-80CE981D0784}"/>
              </a:ext>
            </a:extLst>
          </p:cNvPr>
          <p:cNvSpPr txBox="1"/>
          <p:nvPr/>
        </p:nvSpPr>
        <p:spPr>
          <a:xfrm>
            <a:off x="3736237" y="3929979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학생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분류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비지도 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90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금융데이터 분석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58374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주식 매도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결정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4924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골든크로스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단기이동평균이 장기이동평균보다 높아서 상승 곡선인 경우 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사야함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데드크로스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단기이동평균이 장기이동평균보다 낮아서 최근 실적이 부진한 경우 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팔아야 함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2DCE2AB-CB5F-4FBC-8B7E-2FB690707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176074"/>
              </p:ext>
            </p:extLst>
          </p:nvPr>
        </p:nvGraphicFramePr>
        <p:xfrm>
          <a:off x="7019092" y="1863225"/>
          <a:ext cx="1585356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755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856601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20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시각화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466762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주가데이터 분석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2074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2831" t="22460" r="25490" b="37040"/>
          <a:stretch/>
        </p:blipFill>
        <p:spPr>
          <a:xfrm>
            <a:off x="612580" y="1925921"/>
            <a:ext cx="2515045" cy="10778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2255A0-014F-48C2-833A-3AE73E719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567" y="1983451"/>
            <a:ext cx="3098003" cy="255048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67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E8F85-EFDB-4817-866E-5E300C0C4133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>
                <a:solidFill>
                  <a:schemeClr val="bg1"/>
                </a:solidFill>
              </a:rPr>
              <a:t>3. </a:t>
            </a:r>
            <a:r>
              <a:rPr lang="ko-KR" altLang="en-US" sz="3600" b="0">
                <a:solidFill>
                  <a:schemeClr val="bg1"/>
                </a:solidFill>
              </a:rPr>
              <a:t>빅데이터플랫폼 이해</a:t>
            </a:r>
            <a:endParaRPr lang="en-US" altLang="ko-KR" sz="3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6149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1176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필요할까요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1297" y="3306970"/>
            <a:ext cx="332185" cy="105207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107410" y="2364021"/>
            <a:ext cx="2416735" cy="571504"/>
          </a:xfrm>
          <a:prstGeom prst="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플랫폼</a:t>
            </a:r>
            <a:endParaRPr kumimoji="0" lang="en-US" altLang="ko-KR" sz="1600" kern="0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늦은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69797" y="2364021"/>
            <a:ext cx="2416735" cy="571504"/>
          </a:xfrm>
          <a:prstGeom prst="rect">
            <a:avLst/>
          </a:prstGeom>
          <a:pattFill prst="ltDnDiag">
            <a:fgClr>
              <a:schemeClr val="accent5">
                <a:lumMod val="50000"/>
              </a:schemeClr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T w="0"/>
            </a:sp3d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</a:t>
            </a:r>
            <a:endParaRPr lang="en-US" altLang="ko-KR" sz="16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 rot="10800000">
            <a:off x="2519659" y="1296555"/>
            <a:ext cx="384314" cy="3287883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필요성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06" y="3217132"/>
            <a:ext cx="1037375" cy="1037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5431" y="2328862"/>
            <a:ext cx="2015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다음 주</a:t>
            </a:r>
            <a:r>
              <a: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TV </a:t>
            </a:r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생산량은</a:t>
            </a:r>
            <a:endParaRPr lang="en-US" altLang="ko-KR" sz="1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몇 대 인가요</a:t>
            </a:r>
            <a:r>
              <a: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93857" y="3941496"/>
            <a:ext cx="5376438" cy="642942"/>
            <a:chOff x="3093857" y="3941496"/>
            <a:chExt cx="5376438" cy="642942"/>
          </a:xfrm>
        </p:grpSpPr>
        <p:grpSp>
          <p:nvGrpSpPr>
            <p:cNvPr id="34" name="그룹 33"/>
            <p:cNvGrpSpPr/>
            <p:nvPr/>
          </p:nvGrpSpPr>
          <p:grpSpPr>
            <a:xfrm>
              <a:off x="3093857" y="3941496"/>
              <a:ext cx="5376438" cy="642942"/>
              <a:chOff x="3571868" y="1714494"/>
              <a:chExt cx="4572032" cy="642942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571868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643306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과거 판매실적</a:t>
                </a: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5143504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연휴 일정</a:t>
                </a: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6643702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판매가격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5285191" y="3987544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데이터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110093" y="3013088"/>
            <a:ext cx="5376438" cy="642942"/>
            <a:chOff x="3110093" y="3013088"/>
            <a:chExt cx="5376438" cy="642942"/>
          </a:xfrm>
        </p:grpSpPr>
        <p:grpSp>
          <p:nvGrpSpPr>
            <p:cNvPr id="33" name="그룹 32"/>
            <p:cNvGrpSpPr/>
            <p:nvPr/>
          </p:nvGrpSpPr>
          <p:grpSpPr>
            <a:xfrm>
              <a:off x="3110093" y="3013088"/>
              <a:ext cx="5376438" cy="642942"/>
              <a:chOff x="3585676" y="1714494"/>
              <a:chExt cx="4572032" cy="64294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585676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3643306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수요 예측</a:t>
                </a: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5143504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패턴 생성</a:t>
                </a: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643702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이상치 제거</a:t>
                </a: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5205041" y="3051339"/>
              <a:ext cx="11865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알고리즘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492166" y="1710307"/>
            <a:ext cx="1637231" cy="648318"/>
            <a:chOff x="3492166" y="1710307"/>
            <a:chExt cx="1637231" cy="64831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166" y="1710307"/>
              <a:ext cx="661354" cy="609846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4152637" y="1835405"/>
              <a:ext cx="9767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</a:t>
              </a: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판단 오류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86414" y="1296555"/>
            <a:ext cx="5400118" cy="342678"/>
            <a:chOff x="3086414" y="1296555"/>
            <a:chExt cx="5400118" cy="342678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3086414" y="1296555"/>
              <a:ext cx="5400118" cy="33981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81389" y="1331456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데이터를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빠르게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분석하여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적시에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정확한 정보를 제공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464042" y="1771650"/>
            <a:ext cx="1693843" cy="586975"/>
            <a:chOff x="6464042" y="1771650"/>
            <a:chExt cx="1693843" cy="586975"/>
          </a:xfrm>
        </p:grpSpPr>
        <p:sp>
          <p:nvSpPr>
            <p:cNvPr id="3" name="직사각형 2"/>
            <p:cNvSpPr/>
            <p:nvPr/>
          </p:nvSpPr>
          <p:spPr>
            <a:xfrm>
              <a:off x="7091532" y="1835405"/>
              <a:ext cx="106635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 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밸런스 유지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042" y="1771650"/>
              <a:ext cx="539302" cy="539302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71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4" grpId="0" animBg="1"/>
      <p:bldP spid="7" grpId="0"/>
      <p:bldP spid="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7936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플랫폼이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경영혁신을 이끌었습니다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적용사례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08348" y="1358794"/>
            <a:ext cx="2451891" cy="329012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9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75000">
                <a:schemeClr val="bg1"/>
              </a:gs>
              <a:gs pos="25000">
                <a:schemeClr val="bg1"/>
              </a:gs>
              <a:gs pos="3000">
                <a:schemeClr val="bg1">
                  <a:lumMod val="95000"/>
                </a:schemeClr>
              </a:gs>
            </a:gsLst>
            <a:lin ang="0" scaled="0"/>
          </a:gra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63500" sx="101000" sy="101000" algn="ctr" rotWithShape="0">
              <a:prstClr val="black">
                <a:alpha val="5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HY견고딕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08348" y="1352834"/>
            <a:ext cx="2451891" cy="1379203"/>
            <a:chOff x="608348" y="1352834"/>
            <a:chExt cx="2451891" cy="1379203"/>
          </a:xfrm>
        </p:grpSpPr>
        <p:sp>
          <p:nvSpPr>
            <p:cNvPr id="50" name="Text Box 34"/>
            <p:cNvSpPr txBox="1">
              <a:spLocks noChangeArrowheads="1"/>
            </p:cNvSpPr>
            <p:nvPr/>
          </p:nvSpPr>
          <p:spPr bwMode="auto">
            <a:xfrm>
              <a:off x="608348" y="1352834"/>
              <a:ext cx="2451891" cy="323748"/>
            </a:xfrm>
            <a:prstGeom prst="rect">
              <a:avLst/>
            </a:prstGeom>
            <a:gradFill rotWithShape="1">
              <a:gsLst>
                <a:gs pos="0">
                  <a:srgbClr val="00889A"/>
                </a:gs>
                <a:gs pos="100000">
                  <a:srgbClr val="00A0B8"/>
                </a:gs>
              </a:gsLst>
              <a:lin ang="5400000" scaled="1"/>
            </a:gradFill>
            <a:ln w="12700" algn="ctr">
              <a:solidFill>
                <a:srgbClr val="00889A"/>
              </a:soli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27000" bIns="27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2pPr marL="0" lvl="1" indent="-90488" algn="ctr" defTabSz="874713" eaLnBrk="0" latinLnBrk="0" hangingPunct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600" kern="0">
                  <a:solidFill>
                    <a:schemeClr val="bg1"/>
                  </a:solidFill>
                  <a:effectLst>
                    <a:outerShdw blurRad="88900" sx="101000" sy="101000" algn="ctr" rotWithShape="0">
                      <a:srgbClr val="004650">
                        <a:alpha val="40000"/>
                      </a:srgbClr>
                    </a:outerShdw>
                  </a:effectLst>
                  <a:latin typeface="나눔바른고딕" pitchFamily="18" charset="-127"/>
                  <a:ea typeface="나눔바른고딕" pitchFamily="18" charset="-127"/>
                </a:defRPr>
              </a:lvl2pPr>
            </a:lstStyle>
            <a:p>
              <a:pPr lvl="1" fontAlgn="auto"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</a:pPr>
              <a:r>
                <a:rPr kumimoji="0" lang="en-US" altLang="ko-KR" sz="900" dirty="0">
                  <a:solidFill>
                    <a:prstClr val="white"/>
                  </a:solidFill>
                  <a:latin typeface="나눔바른고딕" panose="02020603020101020101" pitchFamily="18" charset="-127"/>
                  <a:ea typeface="나눔바른고딕" panose="02020603020101020101" pitchFamily="18" charset="-127"/>
                </a:rPr>
                <a:t> </a:t>
              </a:r>
              <a:r>
                <a:rPr kumimoji="0" lang="ko-KR" altLang="en-US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</a:t>
              </a:r>
              <a:endParaRPr kumimoji="0" lang="en-US" altLang="ko-KR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12142" y="1805337"/>
              <a:ext cx="1907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플랫폼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26970" y="2147262"/>
              <a:ext cx="1810773" cy="58477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 w="9525" algn="ctr">
              <a:noFill/>
              <a:round/>
              <a:headEnd/>
              <a:tailEnd/>
            </a:ln>
            <a:effectLst>
              <a:innerShdw blurRad="50800">
                <a:srgbClr val="BBE0E3">
                  <a:lumMod val="75000"/>
                </a:srgbClr>
              </a:innerShdw>
            </a:effectLst>
          </p:spPr>
          <p:txBody>
            <a:bodyPr lIns="0" tIns="0" rIns="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kumimoji="0" sz="1600" kern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lang="ko-KR" altLang="en-US" sz="1400" dirty="0">
                <a:gradFill>
                  <a:gsLst>
                    <a:gs pos="60000">
                      <a:srgbClr val="FFDE75"/>
                    </a:gs>
                    <a:gs pos="62000">
                      <a:srgbClr val="FFC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08348" y="2926371"/>
            <a:ext cx="2451891" cy="1625659"/>
            <a:chOff x="608348" y="2926371"/>
            <a:chExt cx="2451891" cy="1625659"/>
          </a:xfrm>
        </p:grpSpPr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608348" y="2926371"/>
              <a:ext cx="2451891" cy="323748"/>
            </a:xfrm>
            <a:prstGeom prst="rect">
              <a:avLst/>
            </a:prstGeom>
            <a:gradFill rotWithShape="1">
              <a:gsLst>
                <a:gs pos="0">
                  <a:srgbClr val="00889A"/>
                </a:gs>
                <a:gs pos="100000">
                  <a:srgbClr val="00A0B8"/>
                </a:gs>
              </a:gsLst>
              <a:lin ang="5400000" scaled="1"/>
            </a:gradFill>
            <a:ln w="12700" algn="ctr">
              <a:solidFill>
                <a:srgbClr val="00889A"/>
              </a:soli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27000" bIns="27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2pPr marL="0" lvl="1" indent="-90488" algn="ctr" defTabSz="874713" eaLnBrk="0" latinLnBrk="0" hangingPunct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600" kern="0">
                  <a:solidFill>
                    <a:schemeClr val="bg1"/>
                  </a:solidFill>
                  <a:effectLst>
                    <a:outerShdw blurRad="88900" sx="101000" sy="101000" algn="ctr" rotWithShape="0">
                      <a:srgbClr val="004650">
                        <a:alpha val="40000"/>
                      </a:srgbClr>
                    </a:outerShdw>
                  </a:effectLst>
                  <a:latin typeface="나눔바른고딕" pitchFamily="18" charset="-127"/>
                  <a:ea typeface="나눔바른고딕" pitchFamily="18" charset="-127"/>
                </a:defRPr>
              </a:lvl2pPr>
            </a:lstStyle>
            <a:p>
              <a:pPr lvl="1" fontAlgn="auto"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</a:pPr>
              <a:r>
                <a:rPr kumimoji="0" lang="en-US" altLang="ko-KR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효과</a:t>
              </a:r>
              <a:endParaRPr kumimoji="0" lang="en-US" altLang="ko-KR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723" y="3430212"/>
              <a:ext cx="944562" cy="6302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522" y="3428891"/>
              <a:ext cx="948522" cy="63284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4463" y="409036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어려운</a:t>
              </a:r>
            </a:p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가격결정 회의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63242" y="409036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</a:t>
              </a:r>
            </a:p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이슈확인 회의</a:t>
              </a:r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1698556" y="3647768"/>
              <a:ext cx="275694" cy="195089"/>
            </a:xfrm>
            <a:prstGeom prst="rightArrow">
              <a:avLst>
                <a:gd name="adj1" fmla="val 50000"/>
                <a:gd name="adj2" fmla="val 35571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A0B8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 flipV="1">
            <a:off x="5276523" y="1469145"/>
            <a:ext cx="0" cy="1391197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189611" y="1299361"/>
            <a:ext cx="3313256" cy="1560421"/>
            <a:chOff x="5189611" y="1299361"/>
            <a:chExt cx="3313256" cy="1560421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/>
            <a:srcRect l="36550" b="18211"/>
            <a:stretch/>
          </p:blipFill>
          <p:spPr>
            <a:xfrm>
              <a:off x="5189611" y="1523469"/>
              <a:ext cx="3183583" cy="1336313"/>
            </a:xfrm>
            <a:prstGeom prst="rect">
              <a:avLst/>
            </a:prstGeom>
          </p:spPr>
        </p:pic>
        <p:cxnSp>
          <p:nvCxnSpPr>
            <p:cNvPr id="40" name="직선 화살표 연결선 39"/>
            <p:cNvCxnSpPr/>
            <p:nvPr/>
          </p:nvCxnSpPr>
          <p:spPr>
            <a:xfrm>
              <a:off x="5363436" y="1469145"/>
              <a:ext cx="706970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276523" y="153248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판매량 예측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516216" y="1299361"/>
              <a:ext cx="1986651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ko-KR"/>
              </a:defPPr>
              <a:lvl1pPr algn="ctr">
                <a:defRPr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dirty="0"/>
                <a:t>최적 이익률 산출을 위한</a:t>
              </a:r>
              <a:endParaRPr lang="en-US" altLang="ko-KR" dirty="0"/>
            </a:p>
            <a:p>
              <a:r>
                <a:rPr lang="ko-KR" altLang="en-US" dirty="0"/>
                <a:t>가격 시뮬레이션</a:t>
              </a: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6951213" y="1761026"/>
              <a:ext cx="0" cy="13217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rcRect l="38282" t="80480"/>
          <a:stretch/>
        </p:blipFill>
        <p:spPr>
          <a:xfrm>
            <a:off x="5276523" y="2838039"/>
            <a:ext cx="3096671" cy="318935"/>
          </a:xfrm>
          <a:prstGeom prst="rect">
            <a:avLst/>
          </a:prstGeom>
        </p:spPr>
      </p:pic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3851920" y="3195316"/>
          <a:ext cx="4551009" cy="88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가격할인 비율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이익률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 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17%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30%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23%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21%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0" name="그룹 79"/>
          <p:cNvGrpSpPr/>
          <p:nvPr/>
        </p:nvGrpSpPr>
        <p:grpSpPr>
          <a:xfrm>
            <a:off x="3351353" y="4119203"/>
            <a:ext cx="5151514" cy="525050"/>
            <a:chOff x="1030215" y="5406536"/>
            <a:chExt cx="7090348" cy="525050"/>
          </a:xfrm>
        </p:grpSpPr>
        <p:grpSp>
          <p:nvGrpSpPr>
            <p:cNvPr id="81" name="그룹 80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83" name="사다리꼴 82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3113815" y="5469921"/>
              <a:ext cx="29231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플랫폼</a:t>
              </a:r>
              <a:r>
                <a:rPr lang="en-US" altLang="ko-KR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 후</a:t>
              </a:r>
            </a:p>
            <a:p>
              <a:pPr algn="ctr"/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혁신적인 경영관리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구축함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14928" y="1287045"/>
            <a:ext cx="1961594" cy="1870294"/>
            <a:chOff x="3314928" y="1287045"/>
            <a:chExt cx="1961594" cy="187029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r="61718"/>
            <a:stretch/>
          </p:blipFill>
          <p:spPr>
            <a:xfrm>
              <a:off x="3355751" y="1523469"/>
              <a:ext cx="1920771" cy="163387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3314928" y="1287045"/>
              <a:ext cx="5261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판매량</a:t>
              </a:r>
              <a:endParaRPr lang="ko-KR" altLang="en-US" sz="10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406" y="2283718"/>
            <a:ext cx="1383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ko-KR" altLang="en-US" sz="1400" kern="0" dirty="0"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처리시간 단축</a:t>
            </a:r>
            <a:endParaRPr kumimoji="0" lang="en-US" altLang="ko-KR" sz="1400" kern="0" dirty="0"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2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 bwMode="auto">
          <a:xfrm>
            <a:off x="2771800" y="3219822"/>
            <a:ext cx="3964587" cy="13844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B6C97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9600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플랫폼이 뭘까요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하둡에코 시스템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904629" y="2043309"/>
            <a:ext cx="2536547" cy="777332"/>
            <a:chOff x="2699792" y="2226466"/>
            <a:chExt cx="2448272" cy="777332"/>
          </a:xfrm>
        </p:grpSpPr>
        <p:sp>
          <p:nvSpPr>
            <p:cNvPr id="11" name="모서리가 둥근 직사각형 10"/>
            <p:cNvSpPr/>
            <p:nvPr/>
          </p:nvSpPr>
          <p:spPr bwMode="auto">
            <a:xfrm>
              <a:off x="2699792" y="2226466"/>
              <a:ext cx="2448272" cy="777332"/>
            </a:xfrm>
            <a:prstGeom prst="round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분산처리 시스템</a:t>
              </a:r>
              <a:endPara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968" y="2549365"/>
              <a:ext cx="735890" cy="43224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7904" y="2549366"/>
              <a:ext cx="488207" cy="43224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3989" y="2550913"/>
              <a:ext cx="865015" cy="43069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904629" y="3723878"/>
            <a:ext cx="3744416" cy="655790"/>
            <a:chOff x="1259632" y="3867894"/>
            <a:chExt cx="3744416" cy="655790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1259632" y="3867894"/>
              <a:ext cx="3744416" cy="648072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분산저장 시스템</a:t>
              </a:r>
              <a:endPara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7944" y="4198024"/>
              <a:ext cx="788933" cy="28745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4975" y="4152102"/>
              <a:ext cx="353963" cy="36386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0318" y="4152102"/>
              <a:ext cx="353963" cy="36386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25661" y="4159820"/>
              <a:ext cx="353963" cy="36386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191528" y="3064997"/>
            <a:ext cx="1319545" cy="1553174"/>
            <a:chOff x="567366" y="2721944"/>
            <a:chExt cx="1319545" cy="1180818"/>
          </a:xfrm>
        </p:grpSpPr>
        <p:sp>
          <p:nvSpPr>
            <p:cNvPr id="23" name="모서리가 둥근 직사각형 22"/>
            <p:cNvSpPr/>
            <p:nvPr/>
          </p:nvSpPr>
          <p:spPr bwMode="auto">
            <a:xfrm>
              <a:off x="567366" y="2721944"/>
              <a:ext cx="1319545" cy="118081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데이터 수집</a:t>
              </a:r>
              <a:r>
                <a:rPr lang="en-US" altLang="ko-KR" sz="1000">
                  <a:solidFill>
                    <a:schemeClr val="bg1"/>
                  </a:solidFill>
                  <a:cs typeface="HY견고딕" pitchFamily="18" charset="-127"/>
                </a:rPr>
                <a:t>/</a:t>
              </a: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적제</a:t>
              </a:r>
              <a:endPara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9261" y="3105102"/>
              <a:ext cx="1077616" cy="25407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809" y="3488133"/>
              <a:ext cx="1082000" cy="285531"/>
            </a:xfrm>
            <a:prstGeom prst="rect">
              <a:avLst/>
            </a:prstGeom>
          </p:spPr>
        </p:pic>
      </p:grpSp>
      <p:sp>
        <p:nvSpPr>
          <p:cNvPr id="31" name="모서리가 둥근 직사각형 30"/>
          <p:cNvSpPr/>
          <p:nvPr/>
        </p:nvSpPr>
        <p:spPr bwMode="auto">
          <a:xfrm>
            <a:off x="6901917" y="2028666"/>
            <a:ext cx="976185" cy="257558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서비스</a:t>
            </a:r>
            <a:endParaRPr lang="en-US" altLang="ko-KR" sz="100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일괄 관리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3479" y="2921251"/>
            <a:ext cx="513059" cy="741085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 bwMode="auto">
          <a:xfrm>
            <a:off x="5499361" y="2028666"/>
            <a:ext cx="1105359" cy="777332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스케쥴링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8065" y="2454217"/>
            <a:ext cx="851294" cy="1682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383888" y="4371950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/>
              <a:t>Hadoop core</a:t>
            </a:r>
            <a:endParaRPr lang="ko-KR" altLang="en-US" sz="1000" b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8829" y="3274648"/>
            <a:ext cx="1174208" cy="33188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0099" y="3310054"/>
            <a:ext cx="1095480" cy="301097"/>
          </a:xfrm>
          <a:prstGeom prst="rect">
            <a:avLst/>
          </a:prstGeom>
        </p:spPr>
      </p:pic>
      <p:cxnSp>
        <p:nvCxnSpPr>
          <p:cNvPr id="49" name="직선 화살표 연결선 48"/>
          <p:cNvCxnSpPr/>
          <p:nvPr/>
        </p:nvCxnSpPr>
        <p:spPr bwMode="auto">
          <a:xfrm flipH="1">
            <a:off x="3494374" y="2837595"/>
            <a:ext cx="0" cy="36004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0" name="직선 화살표 연결선 49"/>
          <p:cNvCxnSpPr/>
          <p:nvPr/>
        </p:nvCxnSpPr>
        <p:spPr bwMode="auto">
          <a:xfrm flipH="1">
            <a:off x="6069184" y="2820641"/>
            <a:ext cx="0" cy="36004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68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192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107" name="그룹 23"/>
          <p:cNvGrpSpPr/>
          <p:nvPr/>
        </p:nvGrpSpPr>
        <p:grpSpPr>
          <a:xfrm>
            <a:off x="641117" y="1410156"/>
            <a:ext cx="4074899" cy="3039924"/>
            <a:chOff x="641117" y="1410156"/>
            <a:chExt cx="4074899" cy="3039924"/>
          </a:xfrm>
        </p:grpSpPr>
        <p:grpSp>
          <p:nvGrpSpPr>
            <p:cNvPr id="108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55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157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159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0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8" name="TextBox 157"/>
                <p:cNvSpPr txBox="1"/>
                <p:nvPr/>
              </p:nvSpPr>
              <p:spPr bwMode="auto">
                <a:xfrm>
                  <a:off x="1163065" y="4963248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6" name="직사각형 155"/>
              <p:cNvSpPr/>
              <p:nvPr/>
            </p:nvSpPr>
            <p:spPr>
              <a:xfrm>
                <a:off x="2463249" y="1555083"/>
                <a:ext cx="5200019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2014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 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UC Berkely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출시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(v1.0)</a:t>
                </a:r>
              </a:p>
            </p:txBody>
          </p:sp>
        </p:grpSp>
        <p:grpSp>
          <p:nvGrpSpPr>
            <p:cNvPr id="109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47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149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151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2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3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0" name="TextBox 149"/>
                <p:cNvSpPr txBox="1"/>
                <p:nvPr/>
              </p:nvSpPr>
              <p:spPr bwMode="auto">
                <a:xfrm>
                  <a:off x="1163064" y="5518436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8" name="직사각형 147"/>
              <p:cNvSpPr/>
              <p:nvPr/>
            </p:nvSpPr>
            <p:spPr>
              <a:xfrm>
                <a:off x="2463247" y="2458649"/>
                <a:ext cx="7346453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고속 인 메모리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기반 분산 처리 플랫폼 </a:t>
                </a:r>
                <a:endParaRPr lang="ko-KR" altLang="en-US" b="1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0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39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141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143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4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5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1157400" y="6075760"/>
                  <a:ext cx="944252" cy="362457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0" name="직사각형 139"/>
              <p:cNvSpPr/>
              <p:nvPr/>
            </p:nvSpPr>
            <p:spPr>
              <a:xfrm>
                <a:off x="2463249" y="3331568"/>
                <a:ext cx="2267261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오픈 소스</a:t>
                </a:r>
              </a:p>
            </p:txBody>
          </p:sp>
        </p:grpSp>
        <p:grpSp>
          <p:nvGrpSpPr>
            <p:cNvPr id="111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31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133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135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6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7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4" name="TextBox 133"/>
                <p:cNvSpPr txBox="1"/>
                <p:nvPr/>
              </p:nvSpPr>
              <p:spPr bwMode="auto">
                <a:xfrm>
                  <a:off x="1163064" y="5518436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2" name="직사각형 131"/>
              <p:cNvSpPr/>
              <p:nvPr/>
            </p:nvSpPr>
            <p:spPr>
              <a:xfrm>
                <a:off x="2463247" y="4235135"/>
                <a:ext cx="6535681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프로그래밍 언어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(SQL, Scala, R, Python)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</a:t>
                </a:r>
              </a:p>
            </p:txBody>
          </p:sp>
        </p:grpSp>
        <p:grpSp>
          <p:nvGrpSpPr>
            <p:cNvPr id="112" name="그룹 115"/>
            <p:cNvGrpSpPr/>
            <p:nvPr/>
          </p:nvGrpSpPr>
          <p:grpSpPr>
            <a:xfrm>
              <a:off x="641117" y="3514535"/>
              <a:ext cx="4074899" cy="409747"/>
              <a:chOff x="1043031" y="4996275"/>
              <a:chExt cx="11977284" cy="69051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678231" y="5043459"/>
                <a:ext cx="11342084" cy="6009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23" name="그룹 117"/>
              <p:cNvGrpSpPr/>
              <p:nvPr/>
            </p:nvGrpSpPr>
            <p:grpSpPr>
              <a:xfrm>
                <a:off x="1043031" y="49962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125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127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8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9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6" name="TextBox 125"/>
                <p:cNvSpPr txBox="1"/>
                <p:nvPr/>
              </p:nvSpPr>
              <p:spPr bwMode="auto">
                <a:xfrm>
                  <a:off x="1157400" y="6075760"/>
                  <a:ext cx="944252" cy="36245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5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직사각형 123"/>
              <p:cNvSpPr/>
              <p:nvPr/>
            </p:nvSpPr>
            <p:spPr>
              <a:xfrm>
                <a:off x="2463249" y="5096871"/>
                <a:ext cx="4910673" cy="466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머신러닝 라이브러리 지원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(ML Library)</a:t>
                </a:r>
              </a:p>
            </p:txBody>
          </p:sp>
        </p:grpSp>
        <p:grpSp>
          <p:nvGrpSpPr>
            <p:cNvPr id="113" name="그룹 124"/>
            <p:cNvGrpSpPr/>
            <p:nvPr/>
          </p:nvGrpSpPr>
          <p:grpSpPr>
            <a:xfrm>
              <a:off x="643211" y="4040251"/>
              <a:ext cx="4072805" cy="409829"/>
              <a:chOff x="1049186" y="1449928"/>
              <a:chExt cx="11971129" cy="690655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15" name="그룹 126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117" name="그룹 128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119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0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1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18" name="TextBox 117"/>
                <p:cNvSpPr txBox="1"/>
                <p:nvPr/>
              </p:nvSpPr>
              <p:spPr bwMode="auto">
                <a:xfrm>
                  <a:off x="1163065" y="4963248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6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6" name="직사각형 115"/>
              <p:cNvSpPr/>
              <p:nvPr/>
            </p:nvSpPr>
            <p:spPr>
              <a:xfrm>
                <a:off x="2463249" y="1555084"/>
                <a:ext cx="9711716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주요 기업에서 많이 활용 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신기술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Wingdings" pitchFamily="2" charset="2"/>
                  </a:rPr>
                  <a:t></a:t>
                </a:r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기술인력 부족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</p:grpSp>
      </p:grpSp>
      <p:grpSp>
        <p:nvGrpSpPr>
          <p:cNvPr id="162" name="그룹 161"/>
          <p:cNvGrpSpPr/>
          <p:nvPr/>
        </p:nvGrpSpPr>
        <p:grpSpPr>
          <a:xfrm>
            <a:off x="4714876" y="1428742"/>
            <a:ext cx="4127483" cy="3277395"/>
            <a:chOff x="4714876" y="1428742"/>
            <a:chExt cx="4127483" cy="3277395"/>
          </a:xfrm>
        </p:grpSpPr>
        <p:graphicFrame>
          <p:nvGraphicFramePr>
            <p:cNvPr id="163" name="차트 162"/>
            <p:cNvGraphicFramePr/>
            <p:nvPr/>
          </p:nvGraphicFramePr>
          <p:xfrm>
            <a:off x="4786314" y="1714494"/>
            <a:ext cx="3929090" cy="29289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64" name="직사각형 163"/>
            <p:cNvSpPr/>
            <p:nvPr/>
          </p:nvSpPr>
          <p:spPr>
            <a:xfrm>
              <a:off x="5357819" y="1928808"/>
              <a:ext cx="2071701" cy="646331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</a:t>
              </a:r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플랫폼 대비</a:t>
              </a:r>
              <a:endParaRPr lang="en-US" altLang="ko-KR" sz="18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 이상 빠름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572396" y="4429138"/>
              <a:ext cx="12699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(Iteration, </a:t>
              </a:r>
              <a:r>
                <a:rPr lang="ko-KR" altLang="en-US" b="0" dirty="0">
                  <a:latin typeface="나눔바른고딕" pitchFamily="50" charset="-127"/>
                  <a:ea typeface="나눔바른고딕" pitchFamily="50" charset="-127"/>
                </a:rPr>
                <a:t>횟수</a:t>
              </a:r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714876" y="1437495"/>
              <a:ext cx="13805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(running time, s)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7068035" y="1428742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spark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68" name="직사각형 167"/>
            <p:cNvSpPr/>
            <p:nvPr/>
          </p:nvSpPr>
          <p:spPr bwMode="auto">
            <a:xfrm>
              <a:off x="6853721" y="1500180"/>
              <a:ext cx="142876" cy="1428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925500" y="1428742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dirty="0">
                  <a:latin typeface="나눔바른고딕" pitchFamily="50" charset="-127"/>
                  <a:ea typeface="나눔바른고딕" pitchFamily="50" charset="-127"/>
                </a:rPr>
                <a:t>타 플랫폼</a:t>
              </a:r>
            </a:p>
          </p:txBody>
        </p:sp>
        <p:sp>
          <p:nvSpPr>
            <p:cNvPr id="170" name="직사각형 169"/>
            <p:cNvSpPr/>
            <p:nvPr/>
          </p:nvSpPr>
          <p:spPr bwMode="auto">
            <a:xfrm>
              <a:off x="7715272" y="1500180"/>
              <a:ext cx="142876" cy="142876"/>
            </a:xfrm>
            <a:prstGeom prst="rect">
              <a:avLst/>
            </a:prstGeom>
            <a:solidFill>
              <a:srgbClr val="9FA1A0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8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192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98" name="그룹 97"/>
          <p:cNvGrpSpPr/>
          <p:nvPr/>
        </p:nvGrpSpPr>
        <p:grpSpPr>
          <a:xfrm>
            <a:off x="5092336" y="1440967"/>
            <a:ext cx="3518059" cy="1731078"/>
            <a:chOff x="5092336" y="1440967"/>
            <a:chExt cx="3518059" cy="1731078"/>
          </a:xfrm>
        </p:grpSpPr>
        <p:sp>
          <p:nvSpPr>
            <p:cNvPr id="99" name="자유형 98"/>
            <p:cNvSpPr/>
            <p:nvPr/>
          </p:nvSpPr>
          <p:spPr bwMode="auto">
            <a:xfrm>
              <a:off x="5092336" y="2713575"/>
              <a:ext cx="3518059" cy="458470"/>
            </a:xfrm>
            <a:custGeom>
              <a:avLst/>
              <a:gdLst>
                <a:gd name="connsiteX0" fmla="*/ 91440 w 3520440"/>
                <a:gd name="connsiteY0" fmla="*/ 464820 h 464820"/>
                <a:gd name="connsiteX1" fmla="*/ 3520440 w 3520440"/>
                <a:gd name="connsiteY1" fmla="*/ 0 h 464820"/>
                <a:gd name="connsiteX2" fmla="*/ 777240 w 3520440"/>
                <a:gd name="connsiteY2" fmla="*/ 0 h 464820"/>
                <a:gd name="connsiteX3" fmla="*/ 0 w 3520440"/>
                <a:gd name="connsiteY3" fmla="*/ 411480 h 464820"/>
                <a:gd name="connsiteX4" fmla="*/ 91440 w 3520440"/>
                <a:gd name="connsiteY4" fmla="*/ 464820 h 464820"/>
                <a:gd name="connsiteX0" fmla="*/ 91440 w 3518059"/>
                <a:gd name="connsiteY0" fmla="*/ 464820 h 464820"/>
                <a:gd name="connsiteX1" fmla="*/ 3518059 w 3518059"/>
                <a:gd name="connsiteY1" fmla="*/ 7144 h 464820"/>
                <a:gd name="connsiteX2" fmla="*/ 777240 w 3518059"/>
                <a:gd name="connsiteY2" fmla="*/ 0 h 464820"/>
                <a:gd name="connsiteX3" fmla="*/ 0 w 3518059"/>
                <a:gd name="connsiteY3" fmla="*/ 411480 h 464820"/>
                <a:gd name="connsiteX4" fmla="*/ 91440 w 3518059"/>
                <a:gd name="connsiteY4" fmla="*/ 464820 h 464820"/>
                <a:gd name="connsiteX0" fmla="*/ 145415 w 3518059"/>
                <a:gd name="connsiteY0" fmla="*/ 439420 h 439420"/>
                <a:gd name="connsiteX1" fmla="*/ 3518059 w 3518059"/>
                <a:gd name="connsiteY1" fmla="*/ 7144 h 439420"/>
                <a:gd name="connsiteX2" fmla="*/ 777240 w 3518059"/>
                <a:gd name="connsiteY2" fmla="*/ 0 h 439420"/>
                <a:gd name="connsiteX3" fmla="*/ 0 w 3518059"/>
                <a:gd name="connsiteY3" fmla="*/ 411480 h 439420"/>
                <a:gd name="connsiteX4" fmla="*/ 145415 w 3518059"/>
                <a:gd name="connsiteY4" fmla="*/ 439420 h 439420"/>
                <a:gd name="connsiteX0" fmla="*/ 88265 w 3518059"/>
                <a:gd name="connsiteY0" fmla="*/ 455295 h 455295"/>
                <a:gd name="connsiteX1" fmla="*/ 3518059 w 3518059"/>
                <a:gd name="connsiteY1" fmla="*/ 7144 h 455295"/>
                <a:gd name="connsiteX2" fmla="*/ 777240 w 3518059"/>
                <a:gd name="connsiteY2" fmla="*/ 0 h 455295"/>
                <a:gd name="connsiteX3" fmla="*/ 0 w 3518059"/>
                <a:gd name="connsiteY3" fmla="*/ 411480 h 455295"/>
                <a:gd name="connsiteX4" fmla="*/ 88265 w 3518059"/>
                <a:gd name="connsiteY4" fmla="*/ 455295 h 455295"/>
                <a:gd name="connsiteX0" fmla="*/ 53340 w 3518059"/>
                <a:gd name="connsiteY0" fmla="*/ 455295 h 455295"/>
                <a:gd name="connsiteX1" fmla="*/ 3518059 w 3518059"/>
                <a:gd name="connsiteY1" fmla="*/ 7144 h 455295"/>
                <a:gd name="connsiteX2" fmla="*/ 777240 w 3518059"/>
                <a:gd name="connsiteY2" fmla="*/ 0 h 455295"/>
                <a:gd name="connsiteX3" fmla="*/ 0 w 3518059"/>
                <a:gd name="connsiteY3" fmla="*/ 411480 h 455295"/>
                <a:gd name="connsiteX4" fmla="*/ 53340 w 3518059"/>
                <a:gd name="connsiteY4" fmla="*/ 455295 h 455295"/>
                <a:gd name="connsiteX0" fmla="*/ 81915 w 3518059"/>
                <a:gd name="connsiteY0" fmla="*/ 458470 h 458470"/>
                <a:gd name="connsiteX1" fmla="*/ 3518059 w 3518059"/>
                <a:gd name="connsiteY1" fmla="*/ 7144 h 458470"/>
                <a:gd name="connsiteX2" fmla="*/ 777240 w 3518059"/>
                <a:gd name="connsiteY2" fmla="*/ 0 h 458470"/>
                <a:gd name="connsiteX3" fmla="*/ 0 w 3518059"/>
                <a:gd name="connsiteY3" fmla="*/ 411480 h 458470"/>
                <a:gd name="connsiteX4" fmla="*/ 81915 w 3518059"/>
                <a:gd name="connsiteY4" fmla="*/ 458470 h 45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8059" h="458470">
                  <a:moveTo>
                    <a:pt x="81915" y="458470"/>
                  </a:moveTo>
                  <a:lnTo>
                    <a:pt x="3518059" y="7144"/>
                  </a:lnTo>
                  <a:lnTo>
                    <a:pt x="777240" y="0"/>
                  </a:lnTo>
                  <a:lnTo>
                    <a:pt x="0" y="411480"/>
                  </a:lnTo>
                  <a:lnTo>
                    <a:pt x="81915" y="458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/>
              <a:endParaRPr lang="ko-KR" altLang="en-US" sz="1000" b="0" dirty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100" name="자유형 99"/>
            <p:cNvSpPr/>
            <p:nvPr/>
          </p:nvSpPr>
          <p:spPr bwMode="auto">
            <a:xfrm>
              <a:off x="5151188" y="1440967"/>
              <a:ext cx="710555" cy="1729468"/>
            </a:xfrm>
            <a:custGeom>
              <a:avLst/>
              <a:gdLst>
                <a:gd name="connsiteX0" fmla="*/ 0 w 696686"/>
                <a:gd name="connsiteY0" fmla="*/ 1284514 h 1719943"/>
                <a:gd name="connsiteX1" fmla="*/ 685800 w 696686"/>
                <a:gd name="connsiteY1" fmla="*/ 0 h 1719943"/>
                <a:gd name="connsiteX2" fmla="*/ 696686 w 696686"/>
                <a:gd name="connsiteY2" fmla="*/ 1295400 h 1719943"/>
                <a:gd name="connsiteX3" fmla="*/ 43543 w 696686"/>
                <a:gd name="connsiteY3" fmla="*/ 1719943 h 1719943"/>
                <a:gd name="connsiteX4" fmla="*/ 0 w 696686"/>
                <a:gd name="connsiteY4" fmla="*/ 1284514 h 1719943"/>
                <a:gd name="connsiteX0" fmla="*/ 0 w 708592"/>
                <a:gd name="connsiteY0" fmla="*/ 1332139 h 1719943"/>
                <a:gd name="connsiteX1" fmla="*/ 697706 w 708592"/>
                <a:gd name="connsiteY1" fmla="*/ 0 h 1719943"/>
                <a:gd name="connsiteX2" fmla="*/ 708592 w 708592"/>
                <a:gd name="connsiteY2" fmla="*/ 1295400 h 1719943"/>
                <a:gd name="connsiteX3" fmla="*/ 55449 w 708592"/>
                <a:gd name="connsiteY3" fmla="*/ 1719943 h 1719943"/>
                <a:gd name="connsiteX4" fmla="*/ 0 w 708592"/>
                <a:gd name="connsiteY4" fmla="*/ 1332139 h 1719943"/>
                <a:gd name="connsiteX0" fmla="*/ 0 w 708592"/>
                <a:gd name="connsiteY0" fmla="*/ 1332139 h 1741374"/>
                <a:gd name="connsiteX1" fmla="*/ 697706 w 708592"/>
                <a:gd name="connsiteY1" fmla="*/ 0 h 1741374"/>
                <a:gd name="connsiteX2" fmla="*/ 708592 w 708592"/>
                <a:gd name="connsiteY2" fmla="*/ 1295400 h 1741374"/>
                <a:gd name="connsiteX3" fmla="*/ 43543 w 708592"/>
                <a:gd name="connsiteY3" fmla="*/ 1741374 h 1741374"/>
                <a:gd name="connsiteX4" fmla="*/ 0 w 708592"/>
                <a:gd name="connsiteY4" fmla="*/ 1332139 h 1741374"/>
                <a:gd name="connsiteX0" fmla="*/ 0 w 710555"/>
                <a:gd name="connsiteY0" fmla="*/ 1320233 h 1729468"/>
                <a:gd name="connsiteX1" fmla="*/ 709613 w 710555"/>
                <a:gd name="connsiteY1" fmla="*/ 0 h 1729468"/>
                <a:gd name="connsiteX2" fmla="*/ 708592 w 710555"/>
                <a:gd name="connsiteY2" fmla="*/ 1283494 h 1729468"/>
                <a:gd name="connsiteX3" fmla="*/ 43543 w 710555"/>
                <a:gd name="connsiteY3" fmla="*/ 1729468 h 1729468"/>
                <a:gd name="connsiteX4" fmla="*/ 0 w 710555"/>
                <a:gd name="connsiteY4" fmla="*/ 1320233 h 1729468"/>
                <a:gd name="connsiteX0" fmla="*/ 0 w 710555"/>
                <a:gd name="connsiteY0" fmla="*/ 1320233 h 1729468"/>
                <a:gd name="connsiteX1" fmla="*/ 709613 w 710555"/>
                <a:gd name="connsiteY1" fmla="*/ 0 h 1729468"/>
                <a:gd name="connsiteX2" fmla="*/ 708592 w 710555"/>
                <a:gd name="connsiteY2" fmla="*/ 1283494 h 1729468"/>
                <a:gd name="connsiteX3" fmla="*/ 43543 w 710555"/>
                <a:gd name="connsiteY3" fmla="*/ 1729468 h 1729468"/>
                <a:gd name="connsiteX4" fmla="*/ 0 w 710555"/>
                <a:gd name="connsiteY4" fmla="*/ 1320233 h 17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55" h="1729468">
                  <a:moveTo>
                    <a:pt x="0" y="1320233"/>
                  </a:moveTo>
                  <a:lnTo>
                    <a:pt x="709613" y="0"/>
                  </a:lnTo>
                  <a:cubicBezTo>
                    <a:pt x="713242" y="431800"/>
                    <a:pt x="704963" y="851694"/>
                    <a:pt x="708592" y="1283494"/>
                  </a:cubicBezTo>
                  <a:lnTo>
                    <a:pt x="43543" y="1729468"/>
                  </a:lnTo>
                  <a:lnTo>
                    <a:pt x="0" y="1320233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0070C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pic>
          <p:nvPicPr>
            <p:cNvPr id="101" name="Picture 1" descr="C:\Users\user\Desktop\spark-yarn-f1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868961" y="1454691"/>
              <a:ext cx="2738623" cy="1260028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sp>
        <p:nvSpPr>
          <p:cNvPr id="102" name="TextBox 101"/>
          <p:cNvSpPr txBox="1"/>
          <p:nvPr/>
        </p:nvSpPr>
        <p:spPr>
          <a:xfrm>
            <a:off x="600470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Scala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00470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 Lib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91103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SQL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172370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GraphX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81736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Streaming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791103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981736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172370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00470" y="2746086"/>
            <a:ext cx="4643470" cy="428628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Core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00469" y="3317590"/>
            <a:ext cx="2262203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YARN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981736" y="3317590"/>
            <a:ext cx="2262204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scheduler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197150" y="3889094"/>
            <a:ext cx="144000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RDBMS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600469" y="3889094"/>
            <a:ext cx="144000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 / S3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803940" y="3889094"/>
            <a:ext cx="144000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HDFS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522514" y="2674648"/>
            <a:ext cx="4822372" cy="571504"/>
          </a:xfrm>
          <a:prstGeom prst="roundRect">
            <a:avLst/>
          </a:prstGeom>
          <a:noFill/>
          <a:ln>
            <a:solidFill>
              <a:srgbClr val="0B6C9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grpSp>
        <p:nvGrpSpPr>
          <p:cNvPr id="181" name="그룹 180"/>
          <p:cNvGrpSpPr/>
          <p:nvPr/>
        </p:nvGrpSpPr>
        <p:grpSpPr>
          <a:xfrm>
            <a:off x="5410730" y="3649744"/>
            <a:ext cx="3193374" cy="656597"/>
            <a:chOff x="1030215" y="5406536"/>
            <a:chExt cx="7090348" cy="516105"/>
          </a:xfrm>
        </p:grpSpPr>
        <p:grpSp>
          <p:nvGrpSpPr>
            <p:cNvPr id="182" name="그룹 181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184" name="사다리꼴 183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83" name="직사각형 182"/>
            <p:cNvSpPr/>
            <p:nvPr/>
          </p:nvSpPr>
          <p:spPr>
            <a:xfrm>
              <a:off x="2457311" y="5506345"/>
              <a:ext cx="4236157" cy="3870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하나의 작업을 동시 수행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메모리 기반</a:t>
              </a:r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4787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Hadoop (HDFS, MapReduce)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분산저장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59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14" name="직사각형 113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17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1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8" name="TextBox 11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직사각형 115"/>
            <p:cNvSpPr/>
            <p:nvPr/>
          </p:nvSpPr>
          <p:spPr>
            <a:xfrm>
              <a:off x="2463249" y="1555083"/>
              <a:ext cx="88447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2011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오픈소스 아파치 하둡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(2006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88"/>
          <p:cNvGrpSpPr/>
          <p:nvPr/>
        </p:nvGrpSpPr>
        <p:grpSpPr>
          <a:xfrm>
            <a:off x="643212" y="1942842"/>
            <a:ext cx="4072804" cy="409606"/>
            <a:chOff x="1049187" y="2349884"/>
            <a:chExt cx="11971129" cy="690279"/>
          </a:xfrm>
        </p:grpSpPr>
        <p:sp>
          <p:nvSpPr>
            <p:cNvPr id="97" name="직사각형 96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7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09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1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0" name="TextBox 109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8" name="직사각형 107"/>
            <p:cNvSpPr/>
            <p:nvPr/>
          </p:nvSpPr>
          <p:spPr>
            <a:xfrm>
              <a:off x="2463247" y="2458649"/>
              <a:ext cx="794483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분산환경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저장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자바기반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97"/>
          <p:cNvGrpSpPr/>
          <p:nvPr/>
        </p:nvGrpSpPr>
        <p:grpSpPr>
          <a:xfrm>
            <a:off x="641117" y="2462386"/>
            <a:ext cx="4074899" cy="409746"/>
            <a:chOff x="1043031" y="3230975"/>
            <a:chExt cx="11977284" cy="690514"/>
          </a:xfrm>
        </p:grpSpPr>
        <p:sp>
          <p:nvSpPr>
            <p:cNvPr id="89" name="직사각형 8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0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92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9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3" name="TextBox 9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1" name="직사각형 90"/>
            <p:cNvSpPr/>
            <p:nvPr/>
          </p:nvSpPr>
          <p:spPr>
            <a:xfrm>
              <a:off x="2463249" y="3331568"/>
              <a:ext cx="2267261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오픈 소스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2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교육과정 요약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72416"/>
              </p:ext>
            </p:extLst>
          </p:nvPr>
        </p:nvGraphicFramePr>
        <p:xfrm>
          <a:off x="209208" y="679900"/>
          <a:ext cx="8788385" cy="4268114"/>
        </p:xfrm>
        <a:graphic>
          <a:graphicData uri="http://schemas.openxmlformats.org/drawingml/2006/table">
            <a:tbl>
              <a:tblPr/>
              <a:tblGrid>
                <a:gridCol w="634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5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3112">
                <a:tc rowSpan="6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6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 활용한</a:t>
                      </a:r>
                      <a:endParaRPr lang="en-US" altLang="ko-KR" sz="1800" b="1" i="0" u="none" strike="noStrike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</a:t>
                      </a:r>
                      <a:endParaRPr lang="ko-KR" altLang="en-US" sz="1800" b="1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교육시간</a:t>
                      </a: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개요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파이썬 프로그래밍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데이터베이스의 이해 및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ETL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Pandas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활용한 데이터 조작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통계적 기법 활용한 데이터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764014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 활용한 데이터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273065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파이썬라이브러리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/Tableau)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520841"/>
                  </a:ext>
                </a:extLst>
              </a:tr>
              <a:tr h="458403"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교육개요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파이썬 프로그래밍을 통해 데이터 조작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통계적분석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 분석 실무 기술들을 학습합니다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 과정은 전공자 뿐만 아니라 비전공자도  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빅데이터를 분석 할 수 있도록 합니다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</a:txBody>
                  <a:tcPr marL="8502" marR="8502" marT="8502" marB="7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6208"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교육목표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빅데이터분석의 필요성을 알고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파이썬의 주요라이브러리 및 사용방법</a:t>
                      </a:r>
                      <a:r>
                        <a:rPr lang="ko-KR" altLang="en-US" sz="1000" b="0" i="0" u="none" strike="noStrike">
                          <a:solidFill>
                            <a:srgbClr val="29292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29292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전반적인 내용에 대해 학습합니다</a:t>
                      </a:r>
                      <a:r>
                        <a:rPr lang="en-US" altLang="ko-KR" sz="1000" b="0" i="0" u="none" strike="noStrike" dirty="0">
                          <a:solidFill>
                            <a:srgbClr val="29292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000" b="0" i="0" u="none" strike="noStrike" baseline="0" dirty="0">
                        <a:solidFill>
                          <a:srgbClr val="292929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다양한 데이터 소스를 불러오는 방법에 대해 학습합니다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불러온 데이터를 조작하는 방법을 학습합니다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단순조작외에 통계적 분석방법을 활용한 데이터 분석방법을 학습합니다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altLang="ko-KR" sz="1000" b="0" i="0" u="none" strike="noStrike" kern="1200" baseline="0" dirty="0">
                        <a:solidFill>
                          <a:srgbClr val="29292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지도학습과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비지도학습을 통한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머신러닝에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대해 학습합니다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시각화 방법에 대해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학습합니다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8502" marR="8502" marT="8502" marB="7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3177"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교육내용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 언어 기초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데이터베이스의 이해 및 데이터 불러오기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조작 및 통계적 분석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지도학습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비지도학습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7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1516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7824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HDFS - MapReduce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분산저장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834996-CFE8-468F-92FC-480DC4F8B2AD}"/>
              </a:ext>
            </a:extLst>
          </p:cNvPr>
          <p:cNvGrpSpPr/>
          <p:nvPr/>
        </p:nvGrpSpPr>
        <p:grpSpPr>
          <a:xfrm>
            <a:off x="1279462" y="1428974"/>
            <a:ext cx="6768752" cy="3366386"/>
            <a:chOff x="1115616" y="1086292"/>
            <a:chExt cx="6768752" cy="3366386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2EE9313-D450-4439-AF80-AA20F6D09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086292"/>
              <a:ext cx="6768752" cy="3137941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E4918FC-3561-46FB-A99C-1A0E5E2ABFE5}"/>
                </a:ext>
              </a:extLst>
            </p:cNvPr>
            <p:cNvGrpSpPr/>
            <p:nvPr/>
          </p:nvGrpSpPr>
          <p:grpSpPr>
            <a:xfrm>
              <a:off x="1226323" y="1920312"/>
              <a:ext cx="4938137" cy="2532366"/>
              <a:chOff x="1226323" y="1920312"/>
              <a:chExt cx="4938137" cy="253236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141AEF0-0E8F-431F-9B3D-8AB76B918635}"/>
                  </a:ext>
                </a:extLst>
              </p:cNvPr>
              <p:cNvSpPr/>
              <p:nvPr/>
            </p:nvSpPr>
            <p:spPr>
              <a:xfrm>
                <a:off x="1226323" y="2144067"/>
                <a:ext cx="2337565" cy="163323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595CE76-75B0-4E8A-A5FA-4BEB47BAE464}"/>
                  </a:ext>
                </a:extLst>
              </p:cNvPr>
              <p:cNvSpPr/>
              <p:nvPr/>
            </p:nvSpPr>
            <p:spPr>
              <a:xfrm>
                <a:off x="3887416" y="1920312"/>
                <a:ext cx="1764704" cy="2201837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3798C5E-BBA5-438C-AD5C-56B6A8FF6E62}"/>
                  </a:ext>
                </a:extLst>
              </p:cNvPr>
              <p:cNvSpPr txBox="1"/>
              <p:nvPr/>
            </p:nvSpPr>
            <p:spPr>
              <a:xfrm>
                <a:off x="1637420" y="3767672"/>
                <a:ext cx="1656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HDFS</a:t>
                </a:r>
                <a:endParaRPr lang="ko-KR" alt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F5D87EA-2F1F-45CF-BAAF-4A4127BDA278}"/>
                  </a:ext>
                </a:extLst>
              </p:cNvPr>
              <p:cNvSpPr txBox="1"/>
              <p:nvPr/>
            </p:nvSpPr>
            <p:spPr>
              <a:xfrm>
                <a:off x="3950820" y="4083346"/>
                <a:ext cx="1476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/>
                  <a:t>MapReudce</a:t>
                </a:r>
                <a:endParaRPr lang="ko-KR" altLang="en-US" dirty="0"/>
              </a:p>
            </p:txBody>
          </p:sp>
          <p:sp>
            <p:nvSpPr>
              <p:cNvPr id="60" name="화살표: 오른쪽 16">
                <a:extLst>
                  <a:ext uri="{FF2B5EF4-FFF2-40B4-BE49-F238E27FC236}">
                    <a16:creationId xmlns:a16="http://schemas.microsoft.com/office/drawing/2014/main" id="{8A880262-FAF8-4092-B0DC-7F37FF267F6F}"/>
                  </a:ext>
                </a:extLst>
              </p:cNvPr>
              <p:cNvSpPr/>
              <p:nvPr/>
            </p:nvSpPr>
            <p:spPr>
              <a:xfrm>
                <a:off x="3552474" y="2799308"/>
                <a:ext cx="396692" cy="443843"/>
              </a:xfrm>
              <a:prstGeom prst="rightArrow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화살표: 오른쪽 18">
                <a:extLst>
                  <a:ext uri="{FF2B5EF4-FFF2-40B4-BE49-F238E27FC236}">
                    <a16:creationId xmlns:a16="http://schemas.microsoft.com/office/drawing/2014/main" id="{82BD0CC5-F58F-4312-9A6A-1D1A9FA6DBF7}"/>
                  </a:ext>
                </a:extLst>
              </p:cNvPr>
              <p:cNvSpPr/>
              <p:nvPr/>
            </p:nvSpPr>
            <p:spPr>
              <a:xfrm>
                <a:off x="5612463" y="2799307"/>
                <a:ext cx="476006" cy="443843"/>
              </a:xfrm>
              <a:prstGeom prst="rightArrow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CD8D0BF-4A22-4D0A-858F-FC22F25BA925}"/>
                  </a:ext>
                </a:extLst>
              </p:cNvPr>
              <p:cNvSpPr txBox="1"/>
              <p:nvPr/>
            </p:nvSpPr>
            <p:spPr>
              <a:xfrm>
                <a:off x="5509080" y="2898117"/>
                <a:ext cx="6553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/>
                  <a:t>reduce</a:t>
                </a:r>
                <a:endParaRPr lang="ko-KR" altLang="en-US" sz="10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52E8C2-E4C6-4451-A08B-B966449F8C62}"/>
                  </a:ext>
                </a:extLst>
              </p:cNvPr>
              <p:cNvSpPr txBox="1"/>
              <p:nvPr/>
            </p:nvSpPr>
            <p:spPr>
              <a:xfrm>
                <a:off x="3509628" y="2887183"/>
                <a:ext cx="613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map</a:t>
                </a:r>
                <a:endParaRPr lang="ko-KR" altLang="en-US" sz="1000" dirty="0"/>
              </a:p>
            </p:txBody>
          </p:sp>
        </p:grpSp>
      </p:grpSp>
      <p:sp>
        <p:nvSpPr>
          <p:cNvPr id="65" name="화살표: 오른쪽 18">
            <a:extLst>
              <a:ext uri="{FF2B5EF4-FFF2-40B4-BE49-F238E27FC236}">
                <a16:creationId xmlns:a16="http://schemas.microsoft.com/office/drawing/2014/main" id="{82BD0CC5-F58F-4312-9A6A-1D1A9FA6DBF7}"/>
              </a:ext>
            </a:extLst>
          </p:cNvPr>
          <p:cNvSpPr/>
          <p:nvPr/>
        </p:nvSpPr>
        <p:spPr>
          <a:xfrm>
            <a:off x="4671904" y="3143238"/>
            <a:ext cx="476006" cy="443843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CD8D0BF-4A22-4D0A-858F-FC22F25BA925}"/>
              </a:ext>
            </a:extLst>
          </p:cNvPr>
          <p:cNvSpPr txBox="1"/>
          <p:nvPr/>
        </p:nvSpPr>
        <p:spPr>
          <a:xfrm>
            <a:off x="4568521" y="3242048"/>
            <a:ext cx="655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collect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050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0" y="1023577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3888" y="1656830"/>
            <a:ext cx="2382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kern="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Q/A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kumimoji="1" lang="en-US" altLang="ko-KR" sz="3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89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2643758"/>
            <a:ext cx="2985166" cy="1161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B895-DFD8-48A0-9D15-B66AD454E233}"/>
              </a:ext>
            </a:extLst>
          </p:cNvPr>
          <p:cNvSpPr txBox="1"/>
          <p:nvPr/>
        </p:nvSpPr>
        <p:spPr>
          <a:xfrm>
            <a:off x="3656159" y="633695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Session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2040" y="1349262"/>
            <a:ext cx="3954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프로그래밍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57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032A91-819A-43BC-8295-1821F6E9FA1C}"/>
              </a:ext>
            </a:extLst>
          </p:cNvPr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6AC39D-6639-42A9-826E-40DCC1683317}"/>
                </a:ext>
              </a:extLst>
            </p:cNvPr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A5BB92C-F3CC-4EF2-B513-E5D31D29743F}"/>
                </a:ext>
              </a:extLst>
            </p:cNvPr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id="{49D32310-B0A5-41D4-A00F-54F4124C242C}"/>
              </a:ext>
            </a:extLst>
          </p:cNvPr>
          <p:cNvSpPr/>
          <p:nvPr/>
        </p:nvSpPr>
        <p:spPr>
          <a:xfrm>
            <a:off x="708747" y="3035413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모서리가 둥근 직사각형 6">
            <a:extLst>
              <a:ext uri="{FF2B5EF4-FFF2-40B4-BE49-F238E27FC236}">
                <a16:creationId xmlns:a16="http://schemas.microsoft.com/office/drawing/2014/main" id="{1D2B7B30-8F55-4AD1-805B-FECF85854421}"/>
              </a:ext>
            </a:extLst>
          </p:cNvPr>
          <p:cNvSpPr/>
          <p:nvPr/>
        </p:nvSpPr>
        <p:spPr>
          <a:xfrm>
            <a:off x="708747" y="3633612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49A208-DFF2-4885-9740-E718505087D5}"/>
              </a:ext>
            </a:extLst>
          </p:cNvPr>
          <p:cNvSpPr/>
          <p:nvPr/>
        </p:nvSpPr>
        <p:spPr>
          <a:xfrm>
            <a:off x="1263443" y="3599556"/>
            <a:ext cx="18405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41" name="모서리가 둥근 직사각형 10">
            <a:extLst>
              <a:ext uri="{FF2B5EF4-FFF2-40B4-BE49-F238E27FC236}">
                <a16:creationId xmlns:a16="http://schemas.microsoft.com/office/drawing/2014/main" id="{A86746E4-F878-45ED-B533-A1188A3593C1}"/>
              </a:ext>
            </a:extLst>
          </p:cNvPr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BE6FE0-0C8D-4480-B579-4FEED43BE577}"/>
              </a:ext>
            </a:extLst>
          </p:cNvPr>
          <p:cNvSpPr/>
          <p:nvPr/>
        </p:nvSpPr>
        <p:spPr>
          <a:xfrm>
            <a:off x="1263443" y="2385412"/>
            <a:ext cx="1313180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모서리가 둥근 직사각형 12">
            <a:extLst>
              <a:ext uri="{FF2B5EF4-FFF2-40B4-BE49-F238E27FC236}">
                <a16:creationId xmlns:a16="http://schemas.microsoft.com/office/drawing/2014/main" id="{9A7AABD2-D4A7-484F-AD13-9FBEB5D0890C}"/>
              </a:ext>
            </a:extLst>
          </p:cNvPr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4" name="그룹 18">
            <a:extLst>
              <a:ext uri="{FF2B5EF4-FFF2-40B4-BE49-F238E27FC236}">
                <a16:creationId xmlns:a16="http://schemas.microsoft.com/office/drawing/2014/main" id="{A711B546-94CA-4B55-9D20-DBF8F8A32BA5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45" name="모서리가 둥근 직사각형 17">
              <a:extLst>
                <a:ext uri="{FF2B5EF4-FFF2-40B4-BE49-F238E27FC236}">
                  <a16:creationId xmlns:a16="http://schemas.microsoft.com/office/drawing/2014/main" id="{48C18AF4-70BD-42F6-8648-B1D34F7C4450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18">
              <a:extLst>
                <a:ext uri="{FF2B5EF4-FFF2-40B4-BE49-F238E27FC236}">
                  <a16:creationId xmlns:a16="http://schemas.microsoft.com/office/drawing/2014/main" id="{4B8F762D-6AC5-4C69-982A-2E54D7FD93BF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C96354F-07F2-45CC-AE66-5D42BBC2B4B3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9" name="자유형 20">
              <a:extLst>
                <a:ext uri="{FF2B5EF4-FFF2-40B4-BE49-F238E27FC236}">
                  <a16:creationId xmlns:a16="http://schemas.microsoft.com/office/drawing/2014/main" id="{9F295175-B544-46C3-BA10-F83BE9BB2346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9E9271D-74C0-4CBB-BA59-A807117C4151}"/>
              </a:ext>
            </a:extLst>
          </p:cNvPr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2" name="그룹 36">
            <a:extLst>
              <a:ext uri="{FF2B5EF4-FFF2-40B4-BE49-F238E27FC236}">
                <a16:creationId xmlns:a16="http://schemas.microsoft.com/office/drawing/2014/main" id="{B3907B15-A060-423C-8D70-ED7E711B64F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53" name="모서리가 둥근 직사각형 23">
              <a:extLst>
                <a:ext uri="{FF2B5EF4-FFF2-40B4-BE49-F238E27FC236}">
                  <a16:creationId xmlns:a16="http://schemas.microsoft.com/office/drawing/2014/main" id="{106DB3A2-1FC9-44F7-95A0-E9B8826B5C02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24">
              <a:extLst>
                <a:ext uri="{FF2B5EF4-FFF2-40B4-BE49-F238E27FC236}">
                  <a16:creationId xmlns:a16="http://schemas.microsoft.com/office/drawing/2014/main" id="{E6974635-32F6-43EA-8A26-CCD4F8B65853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F4F7E11-7C43-4286-B76C-D2418BE639EB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자유형 26">
              <a:extLst>
                <a:ext uri="{FF2B5EF4-FFF2-40B4-BE49-F238E27FC236}">
                  <a16:creationId xmlns:a16="http://schemas.microsoft.com/office/drawing/2014/main" id="{3A660131-E978-4102-A165-D5B1075EB22B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B49575D-60C6-4FCA-8988-4C56537A8A00}"/>
              </a:ext>
            </a:extLst>
          </p:cNvPr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8" name="그룹 54">
            <a:extLst>
              <a:ext uri="{FF2B5EF4-FFF2-40B4-BE49-F238E27FC236}">
                <a16:creationId xmlns:a16="http://schemas.microsoft.com/office/drawing/2014/main" id="{DB381940-F12B-4534-9A4D-BCEBCC14B9F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015019"/>
            <a:ext cx="539750" cy="479425"/>
            <a:chOff x="1328347" y="2337753"/>
            <a:chExt cx="541775" cy="535025"/>
          </a:xfrm>
        </p:grpSpPr>
        <p:sp>
          <p:nvSpPr>
            <p:cNvPr id="63" name="모서리가 둥근 직사각형 35">
              <a:extLst>
                <a:ext uri="{FF2B5EF4-FFF2-40B4-BE49-F238E27FC236}">
                  <a16:creationId xmlns:a16="http://schemas.microsoft.com/office/drawing/2014/main" id="{6DC66277-B309-4023-B9F7-C7CB802A79D0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4" name="모서리가 둥근 직사각형 36">
              <a:extLst>
                <a:ext uri="{FF2B5EF4-FFF2-40B4-BE49-F238E27FC236}">
                  <a16:creationId xmlns:a16="http://schemas.microsoft.com/office/drawing/2014/main" id="{CB625C7C-5439-4524-A878-CA755CBD070D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6E49C1F-C04C-403D-9710-27887208A8DE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6" name="자유형 38">
              <a:extLst>
                <a:ext uri="{FF2B5EF4-FFF2-40B4-BE49-F238E27FC236}">
                  <a16:creationId xmlns:a16="http://schemas.microsoft.com/office/drawing/2014/main" id="{01A93C7D-9330-4AD6-ABAC-FCD56FEF95F8}"/>
                </a:ext>
              </a:extLst>
            </p:cNvPr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EB4C388-1279-42EB-89CF-A84F64FD321D}"/>
              </a:ext>
            </a:extLst>
          </p:cNvPr>
          <p:cNvSpPr txBox="1"/>
          <p:nvPr/>
        </p:nvSpPr>
        <p:spPr>
          <a:xfrm>
            <a:off x="764946" y="3009258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68" name="그룹 63">
            <a:extLst>
              <a:ext uri="{FF2B5EF4-FFF2-40B4-BE49-F238E27FC236}">
                <a16:creationId xmlns:a16="http://schemas.microsoft.com/office/drawing/2014/main" id="{5799F386-AADD-417D-85AB-BD0AED591523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599219"/>
            <a:ext cx="539750" cy="479425"/>
            <a:chOff x="1328347" y="2337753"/>
            <a:chExt cx="541775" cy="535025"/>
          </a:xfrm>
        </p:grpSpPr>
        <p:sp>
          <p:nvSpPr>
            <p:cNvPr id="69" name="모서리가 둥근 직사각형 41">
              <a:extLst>
                <a:ext uri="{FF2B5EF4-FFF2-40B4-BE49-F238E27FC236}">
                  <a16:creationId xmlns:a16="http://schemas.microsoft.com/office/drawing/2014/main" id="{C6D585BE-E2B9-4FF3-A77E-CEE6E5E68449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42">
              <a:extLst>
                <a:ext uri="{FF2B5EF4-FFF2-40B4-BE49-F238E27FC236}">
                  <a16:creationId xmlns:a16="http://schemas.microsoft.com/office/drawing/2014/main" id="{B49D29DB-D6C0-4B72-8E98-438FE183D2DC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3DFB3B03-B3C5-453E-8362-AD8936915384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2" name="자유형 44">
              <a:extLst>
                <a:ext uri="{FF2B5EF4-FFF2-40B4-BE49-F238E27FC236}">
                  <a16:creationId xmlns:a16="http://schemas.microsoft.com/office/drawing/2014/main" id="{41B73E51-6E1E-4119-86B1-C03E2ED26580}"/>
                </a:ext>
              </a:extLst>
            </p:cNvPr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3205208-2534-4E1A-BA3E-7BCC73B6F8D7}"/>
              </a:ext>
            </a:extLst>
          </p:cNvPr>
          <p:cNvSpPr txBox="1"/>
          <p:nvPr/>
        </p:nvSpPr>
        <p:spPr>
          <a:xfrm>
            <a:off x="764946" y="359389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151E24C-2E35-4683-A4BC-329C4B5C7F12}"/>
              </a:ext>
            </a:extLst>
          </p:cNvPr>
          <p:cNvSpPr/>
          <p:nvPr/>
        </p:nvSpPr>
        <p:spPr>
          <a:xfrm>
            <a:off x="1263443" y="1811801"/>
            <a:ext cx="1287532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5C8CB3B-BC7F-4B3D-986E-3063A3E4848B}"/>
              </a:ext>
            </a:extLst>
          </p:cNvPr>
          <p:cNvSpPr/>
          <p:nvPr/>
        </p:nvSpPr>
        <p:spPr>
          <a:xfrm>
            <a:off x="1263443" y="3015275"/>
            <a:ext cx="167225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4F56C8C-74A5-4B78-A00A-5BB4634020D7}"/>
              </a:ext>
            </a:extLst>
          </p:cNvPr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프로그래밍을 이해하고 왜 배워야 하는지 알아본다</a:t>
            </a:r>
          </a:p>
        </p:txBody>
      </p:sp>
    </p:spTree>
    <p:extLst>
      <p:ext uri="{BB962C8B-B14F-4D97-AF65-F5344CB8AC3E}">
        <p14:creationId xmlns:p14="http://schemas.microsoft.com/office/powerpoint/2010/main" val="412604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604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파이썬을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배워야 할까요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1038548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1991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개발된 스크립트 언어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(Guido Van </a:t>
              </a:r>
              <a:r>
                <a:rPr lang="en-US" altLang="ko-KR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Rossem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961748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배우기 쉽고 친화적 언어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(2018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가장 많이 사용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388807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라이브러리</a:t>
              </a: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662085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프로그래밍과 연계가 용이함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9768257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분석 애플리케이션 개발을 위한 최고의 언어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124"/>
          <p:cNvGrpSpPr/>
          <p:nvPr/>
        </p:nvGrpSpPr>
        <p:grpSpPr>
          <a:xfrm>
            <a:off x="643211" y="4250153"/>
            <a:ext cx="4072805" cy="409829"/>
            <a:chOff x="1049186" y="1449928"/>
            <a:chExt cx="11971129" cy="690655"/>
          </a:xfrm>
        </p:grpSpPr>
        <p:sp>
          <p:nvSpPr>
            <p:cNvPr id="126" name="직사각형 12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126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7" name="그룹 128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31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TextBox 129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8" name="직사각형 127"/>
            <p:cNvSpPr/>
            <p:nvPr/>
          </p:nvSpPr>
          <p:spPr>
            <a:xfrm>
              <a:off x="2463249" y="1555084"/>
              <a:ext cx="500945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기업에서 많이 활용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A2DABBF-A16B-42B6-8F06-C011C64F1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79" y="1441213"/>
            <a:ext cx="3896881" cy="28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258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 순서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539552" y="1342968"/>
            <a:ext cx="2412240" cy="50663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아나콘다 설치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74ADAB-426F-48E7-97C1-0F13165A6894}"/>
              </a:ext>
            </a:extLst>
          </p:cNvPr>
          <p:cNvSpPr txBox="1"/>
          <p:nvPr/>
        </p:nvSpPr>
        <p:spPr>
          <a:xfrm>
            <a:off x="539552" y="2344742"/>
            <a:ext cx="2412240" cy="570219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Ipython</a:t>
            </a:r>
            <a:r>
              <a:rPr lang="en-US" altLang="ko-KR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Notebook</a:t>
            </a:r>
            <a:r>
              <a:rPr lang="en-US" altLang="ko-KR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(Jupyter</a:t>
            </a:r>
            <a:r>
              <a:rPr lang="en-US" altLang="ko-KR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ko-KR" altLang="en-US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실행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3183625" y="1341769"/>
            <a:ext cx="5328592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ko-KR" altLang="en-US" b="0" dirty="0" err="1"/>
              <a:t>레드햇에서</a:t>
            </a:r>
            <a:r>
              <a:rPr lang="ko-KR" altLang="en-US" b="0" dirty="0"/>
              <a:t> 만든 설치소프트웨어로</a:t>
            </a:r>
            <a:endParaRPr lang="en-US" altLang="ko-KR" b="0" dirty="0"/>
          </a:p>
          <a:p>
            <a:r>
              <a:rPr lang="ko-KR" altLang="en-US" dirty="0"/>
              <a:t>수학이나 과학에 관련된 필수 라이브러리를 </a:t>
            </a:r>
            <a:r>
              <a:rPr lang="ko-KR" altLang="en-US"/>
              <a:t>묶어서 배포 </a:t>
            </a:r>
            <a:r>
              <a:rPr lang="ko-KR" altLang="en-US" b="0"/>
              <a:t>한 </a:t>
            </a:r>
            <a:r>
              <a:rPr lang="ko-KR" altLang="en-US" b="0" dirty="0"/>
              <a:t>버전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3161351" y="2352415"/>
            <a:ext cx="5328592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en-US" altLang="ko-KR" dirty="0"/>
              <a:t>Interactive</a:t>
            </a:r>
            <a:r>
              <a:rPr lang="ko-KR" altLang="en-US" dirty="0"/>
              <a:t>한 환경의 </a:t>
            </a:r>
            <a:r>
              <a:rPr lang="ko-KR" altLang="en-US" b="0" dirty="0" err="1"/>
              <a:t>파이썬</a:t>
            </a:r>
            <a:r>
              <a:rPr lang="ko-KR" altLang="en-US" b="0" dirty="0"/>
              <a:t> 개발환경으로 </a:t>
            </a:r>
            <a:endParaRPr lang="en-US" altLang="ko-KR" b="0" dirty="0"/>
          </a:p>
          <a:p>
            <a:r>
              <a:rPr lang="ko-KR" altLang="en-US" b="0" dirty="0"/>
              <a:t>코드자동완성</a:t>
            </a:r>
            <a:r>
              <a:rPr lang="en-US" altLang="ko-KR" b="0" dirty="0"/>
              <a:t>, </a:t>
            </a:r>
            <a:r>
              <a:rPr lang="ko-KR" altLang="en-US" b="0" dirty="0" err="1"/>
              <a:t>줄단위</a:t>
            </a:r>
            <a:r>
              <a:rPr lang="ko-KR" altLang="en-US" b="0" dirty="0"/>
              <a:t> </a:t>
            </a:r>
            <a:r>
              <a:rPr lang="ko-KR" altLang="en-US" b="0" dirty="0" err="1"/>
              <a:t>실행등</a:t>
            </a:r>
            <a:r>
              <a:rPr lang="en-US" altLang="ko-KR" b="0" dirty="0"/>
              <a:t> </a:t>
            </a:r>
            <a:r>
              <a:rPr lang="ko-KR" altLang="en-US" b="0" dirty="0"/>
              <a:t>개발환경 제공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1455" y="1646748"/>
            <a:ext cx="221870" cy="10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1431" y="777082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95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아나콘다 설치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4"/>
                </a:rPr>
                <a:t>다운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D71749-2C7B-485E-80FF-0F1A705C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1356090"/>
            <a:ext cx="7397503" cy="3408243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 bwMode="auto">
          <a:xfrm>
            <a:off x="2861894" y="1427376"/>
            <a:ext cx="1206050" cy="42429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3F9B29C9-5566-4407-8F40-A0F62AC406A3}"/>
              </a:ext>
            </a:extLst>
          </p:cNvPr>
          <p:cNvSpPr/>
          <p:nvPr/>
        </p:nvSpPr>
        <p:spPr bwMode="auto">
          <a:xfrm>
            <a:off x="761392" y="1625419"/>
            <a:ext cx="2024785" cy="278794"/>
          </a:xfrm>
          <a:prstGeom prst="wedgeRectCallout">
            <a:avLst>
              <a:gd name="adj1" fmla="val 49059"/>
              <a:gd name="adj2" fmla="val -7875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자신의 운영체제 선택</a:t>
            </a:r>
            <a:endParaRPr kumimoji="1" lang="en-US" altLang="ko-KR" sz="1000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7537C-8FE9-487F-B0E7-CAC616E07778}"/>
              </a:ext>
            </a:extLst>
          </p:cNvPr>
          <p:cNvSpPr txBox="1"/>
          <p:nvPr/>
        </p:nvSpPr>
        <p:spPr>
          <a:xfrm>
            <a:off x="761926" y="1627213"/>
            <a:ext cx="274434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0B88DFF2-A94B-45AA-882B-3D954A6D35E8}"/>
              </a:ext>
            </a:extLst>
          </p:cNvPr>
          <p:cNvSpPr/>
          <p:nvPr/>
        </p:nvSpPr>
        <p:spPr bwMode="auto">
          <a:xfrm>
            <a:off x="755576" y="4561538"/>
            <a:ext cx="2376264" cy="581962"/>
          </a:xfrm>
          <a:prstGeom prst="wedgeRectCallout">
            <a:avLst>
              <a:gd name="adj1" fmla="val -13896"/>
              <a:gd name="adj2" fmla="val -8326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000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자신의 운영체제 종류 선택</a:t>
            </a:r>
            <a:endParaRPr kumimoji="1" lang="en-US" altLang="ko-KR" sz="1000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(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제어판</a:t>
            </a: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-&gt;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시스템 및 보안 </a:t>
            </a: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-&gt; 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시스템</a:t>
            </a:r>
            <a:r>
              <a:rPr lang="en-US" altLang="ko-KR" sz="1000" b="0">
                <a:solidFill>
                  <a:schemeClr val="bg1"/>
                </a:solidFill>
                <a:cs typeface="HY견고딕" pitchFamily="18" charset="-127"/>
              </a:rPr>
              <a:t>)</a:t>
            </a:r>
            <a:endParaRPr kumimoji="1" lang="en-US" altLang="ko-KR" sz="1000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3E40A-6F2B-469A-9B0F-4B96ACD51F7F}"/>
              </a:ext>
            </a:extLst>
          </p:cNvPr>
          <p:cNvSpPr txBox="1"/>
          <p:nvPr/>
        </p:nvSpPr>
        <p:spPr>
          <a:xfrm>
            <a:off x="756110" y="4563333"/>
            <a:ext cx="274434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4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95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아나콘다 설치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4"/>
                </a:rPr>
                <a:t>다운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15055"/>
            <a:ext cx="207688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2" y="1315055"/>
            <a:ext cx="205655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1282835"/>
            <a:ext cx="2117366" cy="1656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0" y="3034710"/>
            <a:ext cx="2065701" cy="1623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71" y="3009852"/>
            <a:ext cx="2055774" cy="1648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3014435"/>
            <a:ext cx="2117366" cy="1644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41" y="1646546"/>
            <a:ext cx="332185" cy="105207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85" y="1659025"/>
            <a:ext cx="332185" cy="105207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42" y="3299441"/>
            <a:ext cx="332185" cy="105207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240" y="3198093"/>
            <a:ext cx="332185" cy="1052076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 bwMode="auto">
          <a:xfrm>
            <a:off x="3454400" y="3356776"/>
            <a:ext cx="2043644" cy="1015174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6015039" y="1934107"/>
            <a:ext cx="2068512" cy="421619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08870" y="285938"/>
            <a:ext cx="3240360" cy="7848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Just Me </a:t>
            </a:r>
            <a:r>
              <a:rPr lang="ko-KR" altLang="en-US" sz="1100"/>
              <a:t>로 해도 상관없음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All User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</a:t>
            </a:r>
            <a:r>
              <a:rPr lang="ko-KR" altLang="en-US" sz="1100"/>
              <a:t>관리자모드</a:t>
            </a:r>
            <a:endParaRPr lang="en-US" altLang="ko-KR" sz="1100"/>
          </a:p>
          <a:p>
            <a:r>
              <a:rPr lang="en-US" altLang="ko-KR" sz="1100"/>
              <a:t>Just Me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cmd</a:t>
            </a:r>
            <a:r>
              <a:rPr lang="ko-KR" altLang="en-US" sz="1100"/>
              <a:t> 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3473859" y="4751085"/>
            <a:ext cx="202418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** </a:t>
            </a:r>
            <a:r>
              <a:rPr lang="ko-KR" altLang="en-US" sz="1100"/>
              <a:t>중요</a:t>
            </a:r>
            <a:r>
              <a:rPr lang="en-US" altLang="ko-KR" sz="1100"/>
              <a:t>!!!! </a:t>
            </a:r>
            <a:r>
              <a:rPr lang="ko-KR" altLang="en-US" sz="1100"/>
              <a:t>환경설정 꼭 체크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125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699542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설치 완료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크롬을 기본 브라우저로 설정하세요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구글에서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크롬 기본브라우저 설정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검색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5741BE-EC68-4B44-9FC9-0F5816B7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85" y="2360621"/>
            <a:ext cx="4260522" cy="22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502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702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399" y="2542129"/>
            <a:ext cx="2768594" cy="194184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4556" y="1849997"/>
            <a:ext cx="332185" cy="105207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97" y="2714977"/>
            <a:ext cx="332185" cy="10520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10416" r="45391" b="54772"/>
          <a:stretch/>
        </p:blipFill>
        <p:spPr>
          <a:xfrm>
            <a:off x="6396099" y="2536196"/>
            <a:ext cx="2358309" cy="18335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r="75344" b="84309"/>
          <a:stretch/>
        </p:blipFill>
        <p:spPr>
          <a:xfrm>
            <a:off x="636077" y="1263970"/>
            <a:ext cx="2403145" cy="7990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77" y="2542128"/>
            <a:ext cx="1991707" cy="122492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17" y="2628552"/>
            <a:ext cx="332185" cy="10520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3647" y="3819172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서버 실행 화면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39222" y="4515966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b="0" dirty="0" err="1">
                <a:latin typeface="돋움" pitchFamily="50" charset="-127"/>
                <a:ea typeface="돋움" pitchFamily="50" charset="-127"/>
              </a:rPr>
              <a:t>Ipython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 notebook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자동 실행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(Python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생성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54923" y="4499969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샘플코드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테스트</a:t>
            </a:r>
          </a:p>
        </p:txBody>
      </p:sp>
    </p:spTree>
    <p:extLst>
      <p:ext uri="{BB962C8B-B14F-4D97-AF65-F5344CB8AC3E}">
        <p14:creationId xmlns:p14="http://schemas.microsoft.com/office/powerpoint/2010/main" val="37506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용어정리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분석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0" y="1131590"/>
            <a:ext cx="9397450" cy="165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분석</a:t>
            </a:r>
            <a:r>
              <a:rPr kumimoji="0"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(Big Data </a:t>
            </a: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0"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kumimoji="0"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정치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사회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경제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문화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과학 기술 등 전 영역에 걸쳐서 인류에게 가치있는 정보를 제공할 수 있는 가능성을</a:t>
            </a:r>
            <a:b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제시하며 </a:t>
            </a:r>
            <a:r>
              <a:rPr kumimoji="0" lang="ko-KR" altLang="en-US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금융권의 경우 로그데이터를 활용한 이상현상 감지</a:t>
            </a:r>
            <a:r>
              <a:rPr kumimoji="0" lang="en-US" altLang="ko-KR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</a:t>
            </a:r>
            <a:r>
              <a:rPr kumimoji="0" lang="en-US" altLang="ko-KR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kumimoji="0" lang="en-US" altLang="ko-KR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고객분석을 통한 신용등급 평가</a:t>
            </a:r>
            <a:r>
              <a:rPr kumimoji="0" lang="ko-KR" altLang="en-US" sz="14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등의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영역에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활용될 수 있음</a:t>
            </a:r>
            <a:b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kumimoji="0" lang="en-US" altLang="ko-KR" sz="14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93127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65047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Ipython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notebook (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Jupyter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notebook)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단축키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AC0EFC-93D7-4A8A-9B88-706B6E346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266223"/>
              </p:ext>
            </p:extLst>
          </p:nvPr>
        </p:nvGraphicFramePr>
        <p:xfrm>
          <a:off x="827584" y="1237838"/>
          <a:ext cx="7397502" cy="3381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834">
                  <a:extLst>
                    <a:ext uri="{9D8B030D-6E8A-4147-A177-3AD203B41FA5}">
                      <a16:colId xmlns:a16="http://schemas.microsoft.com/office/drawing/2014/main" val="1269318294"/>
                    </a:ext>
                  </a:extLst>
                </a:gridCol>
                <a:gridCol w="2465834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465834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</a:tblGrid>
              <a:tr h="223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단축키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22399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Shift+M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합치기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Line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줄 보이기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D+D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삭제하기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126758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셀 위에 셀 추가하기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333587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셀 아래에 셀 추가하기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431160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Enter / Esc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에디트모드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커맨드모드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025162"/>
                  </a:ext>
                </a:extLst>
              </a:tr>
              <a:tr h="22399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에디트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shift+tab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 사용예제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286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+ (tab)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사용가능한 함수목록 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3893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 Enter / Shift + Enter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그냥 실행 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실행 후 이동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64025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/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주석 적용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61087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Shift + ‘-’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나누기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889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ACDAC79-5B0D-465E-B5A6-80230C3D6B54}"/>
              </a:ext>
            </a:extLst>
          </p:cNvPr>
          <p:cNvSpPr txBox="1"/>
          <p:nvPr/>
        </p:nvSpPr>
        <p:spPr>
          <a:xfrm>
            <a:off x="755576" y="4674842"/>
            <a:ext cx="3667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*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명령모드에서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키 누르면 단축키 목록이 시현됨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92B1A-926F-4FBF-BB66-C8D27820E2A7}"/>
              </a:ext>
            </a:extLst>
          </p:cNvPr>
          <p:cNvSpPr txBox="1"/>
          <p:nvPr/>
        </p:nvSpPr>
        <p:spPr>
          <a:xfrm>
            <a:off x="1475656" y="257175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Y: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코드전환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M: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마크다운 전환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1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0794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Numpy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677162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빠르고 효율적인 다차원 배열 객체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555601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 또는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배열간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연산 수행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42461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Read/Write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781291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선형대수 계산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난수발생기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는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수학연산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2601792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 연계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F962C0-B8EB-4630-B695-631AB540CE7E}"/>
              </a:ext>
            </a:extLst>
          </p:cNvPr>
          <p:cNvSpPr txBox="1"/>
          <p:nvPr/>
        </p:nvSpPr>
        <p:spPr>
          <a:xfrm>
            <a:off x="4860032" y="3185393"/>
            <a:ext cx="219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1~100</a:t>
            </a:r>
            <a:r>
              <a:rPr lang="ko-KR" altLang="en-US" b="0"/>
              <a:t>까지 </a:t>
            </a:r>
            <a:r>
              <a:rPr lang="en-US" altLang="ko-KR" b="0"/>
              <a:t>20</a:t>
            </a:r>
            <a:r>
              <a:rPr lang="ko-KR" altLang="en-US" b="0"/>
              <a:t>개의 숫자 생성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EDA0D6-5477-4A0C-B0A1-5702DD038373}"/>
              </a:ext>
            </a:extLst>
          </p:cNvPr>
          <p:cNvSpPr txBox="1"/>
          <p:nvPr/>
        </p:nvSpPr>
        <p:spPr>
          <a:xfrm>
            <a:off x="645797" y="4274405"/>
            <a:ext cx="1465466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pip install numpy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09D04D-F0AA-4E90-A356-04A301CFB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410155"/>
            <a:ext cx="4196800" cy="16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random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함수를 활용하여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개의 랜덤한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수를 생성하세요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26223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49904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pandas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936305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고성능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배열계산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및 데이터 조작 라이브러리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653133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스프레드시트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RDB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접근 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510369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고성능 </a:t>
              </a:r>
              <a:r>
                <a:rPr lang="ko-KR" altLang="en-US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시계열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처리 기능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527802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데이터프레임과  연계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5461780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금융 데이터 분석용 툴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FD076EE-DEE1-428E-80F0-FC8CAADB9F88}"/>
              </a:ext>
            </a:extLst>
          </p:cNvPr>
          <p:cNvSpPr txBox="1"/>
          <p:nvPr/>
        </p:nvSpPr>
        <p:spPr>
          <a:xfrm>
            <a:off x="645797" y="4274405"/>
            <a:ext cx="233653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pip install pandas</a:t>
            </a:r>
          </a:p>
          <a:p>
            <a:r>
              <a:rPr lang="en-US" altLang="ko-KR"/>
              <a:t>pip install pandas-datareader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F08CE-FC60-4FF1-A8CA-8B51382E62BC}"/>
              </a:ext>
            </a:extLst>
          </p:cNvPr>
          <p:cNvSpPr/>
          <p:nvPr/>
        </p:nvSpPr>
        <p:spPr>
          <a:xfrm>
            <a:off x="3077552" y="4227363"/>
            <a:ext cx="2155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https://pandas.pydata.org/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227" y="1392985"/>
            <a:ext cx="2613462" cy="355602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55541" y="4712072"/>
            <a:ext cx="5192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*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한글깨짐 현상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→ read or write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시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(pd.tocsv) encoding=“ms949”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적용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65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6411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matplotlib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85620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그래프나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 데이터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시각화용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라이브러리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566438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차트 예제 활용가능함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A482B1-EEE0-4CB3-B2B6-52F00E76325C}"/>
              </a:ext>
            </a:extLst>
          </p:cNvPr>
          <p:cNvSpPr txBox="1"/>
          <p:nvPr/>
        </p:nvSpPr>
        <p:spPr>
          <a:xfrm>
            <a:off x="665693" y="2753792"/>
            <a:ext cx="163217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pip</a:t>
            </a:r>
            <a:r>
              <a:rPr lang="ko-KR" altLang="en-US" b="0"/>
              <a:t> </a:t>
            </a:r>
            <a:r>
              <a:rPr lang="en-US" altLang="ko-KR" b="0"/>
              <a:t>install</a:t>
            </a:r>
            <a:r>
              <a:rPr lang="ko-KR" altLang="en-US" b="0"/>
              <a:t> </a:t>
            </a:r>
            <a:r>
              <a:rPr lang="en-US" altLang="ko-KR" b="0"/>
              <a:t>matplotlib</a:t>
            </a:r>
            <a:endParaRPr lang="ko-KR" altLang="en-US" b="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10A0D2-ACBA-4BA1-8950-01AE1A923041}"/>
              </a:ext>
            </a:extLst>
          </p:cNvPr>
          <p:cNvSpPr/>
          <p:nvPr/>
        </p:nvSpPr>
        <p:spPr>
          <a:xfrm>
            <a:off x="641117" y="3286076"/>
            <a:ext cx="3192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https://matplotlib.org/gallery/index.html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F9D70A-E3C9-413D-ACFF-CA80811E7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880" y="1337770"/>
            <a:ext cx="2982426" cy="35374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39" y="3928983"/>
            <a:ext cx="4153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* </a:t>
            </a:r>
            <a:r>
              <a:rPr lang="ko-KR" altLang="en-US" b="0"/>
              <a:t>한글깨짐 현상 </a:t>
            </a:r>
            <a:r>
              <a:rPr lang="en-US" altLang="ko-KR" b="0"/>
              <a:t>→ </a:t>
            </a:r>
            <a:r>
              <a:rPr lang="ko-KR" altLang="en-US" b="0"/>
              <a:t>폰트적용 필요 </a:t>
            </a:r>
            <a:r>
              <a:rPr lang="en-US" altLang="ko-KR" b="0"/>
              <a:t>(malgun.ttf </a:t>
            </a:r>
            <a:r>
              <a:rPr lang="ko-KR" altLang="en-US" b="0"/>
              <a:t>파일 적용</a:t>
            </a:r>
            <a:r>
              <a:rPr lang="en-US" altLang="ko-KR" b="0"/>
              <a:t>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53201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x = np.linspace(1,20,2)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y = x ** 2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활용하여 문제를 차트를 그리세요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00689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440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scikit-learn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900496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싸이킷 런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 머신러닝 라이브러리 정석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983422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클러스터링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및 결과검증 기능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A482B1-EEE0-4CB3-B2B6-52F00E76325C}"/>
              </a:ext>
            </a:extLst>
          </p:cNvPr>
          <p:cNvSpPr txBox="1"/>
          <p:nvPr/>
        </p:nvSpPr>
        <p:spPr>
          <a:xfrm>
            <a:off x="665693" y="2753792"/>
            <a:ext cx="404848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pip install –U scikit-learn scipy matplotlib scikit-image</a:t>
            </a:r>
          </a:p>
          <a:p>
            <a:endParaRPr lang="en-US" altLang="ko-KR" b="0"/>
          </a:p>
          <a:p>
            <a:r>
              <a:rPr lang="en-US" altLang="ko-KR" b="0"/>
              <a:t>pip install pandas</a:t>
            </a:r>
            <a:endParaRPr lang="ko-KR" altLang="en-US" b="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1EFA20-19C8-4185-B9A0-941F9B350D97}"/>
              </a:ext>
            </a:extLst>
          </p:cNvPr>
          <p:cNvSpPr/>
          <p:nvPr/>
        </p:nvSpPr>
        <p:spPr>
          <a:xfrm>
            <a:off x="634243" y="3775656"/>
            <a:ext cx="3887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관련문서</a:t>
            </a:r>
            <a:endParaRPr lang="en-US" altLang="ko-KR"/>
          </a:p>
          <a:p>
            <a:r>
              <a:rPr lang="en-US" altLang="ko-KR">
                <a:hlinkClick r:id="rId4"/>
              </a:rPr>
              <a:t>http://scikit-learn.org/stable/documentation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사용자가이드</a:t>
            </a:r>
            <a:endParaRPr lang="en-US" altLang="ko-KR"/>
          </a:p>
          <a:p>
            <a:r>
              <a:rPr lang="en-US" altLang="ko-KR">
                <a:hlinkClick r:id="rId5"/>
              </a:rPr>
              <a:t>http://scikit-learn.org/stable/modules/classes.html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F129F8-4349-409D-B5E8-73EB8E18D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152" y="1239186"/>
            <a:ext cx="2691463" cy="36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8400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Regression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12580" y="2571750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13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463087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68939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671221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528746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주차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홀리데이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38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?</a:t>
                      </a:r>
                      <a:endParaRPr lang="ko-KR" altLang="en-US" sz="10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 bwMode="auto">
          <a:xfrm>
            <a:off x="5508104" y="2822369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홀리데이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4729098" y="3450575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940152" y="3976100"/>
            <a:ext cx="2088232" cy="289635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 비율</a:t>
            </a:r>
          </a:p>
        </p:txBody>
      </p:sp>
      <p:cxnSp>
        <p:nvCxnSpPr>
          <p:cNvPr id="22" name="직선 연결선 21"/>
          <p:cNvCxnSpPr>
            <a:stCxn id="19" idx="4"/>
            <a:endCxn id="20" idx="0"/>
          </p:cNvCxnSpPr>
          <p:nvPr/>
        </p:nvCxnSpPr>
        <p:spPr bwMode="auto">
          <a:xfrm flipH="1">
            <a:off x="5773214" y="3112004"/>
            <a:ext cx="779006" cy="33857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3" name="직선 연결선 22"/>
          <p:cNvCxnSpPr>
            <a:cxnSpLocks/>
            <a:stCxn id="20" idx="4"/>
            <a:endCxn id="25" idx="0"/>
          </p:cNvCxnSpPr>
          <p:nvPr/>
        </p:nvCxnSpPr>
        <p:spPr bwMode="auto">
          <a:xfrm flipH="1">
            <a:off x="5107140" y="3740210"/>
            <a:ext cx="666074" cy="28950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7128284" y="3423003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729098" y="4029713"/>
            <a:ext cx="756084" cy="16241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483768" y="1546197"/>
            <a:ext cx="720080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QTY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942978" y="1599712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홀리데이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여부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4878572" y="1594093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여부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814166" y="1581988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비율</a:t>
            </a:r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8AECF38A-53CD-4C00-878B-0C5F9FE89A0F}"/>
              </a:ext>
            </a:extLst>
          </p:cNvPr>
          <p:cNvSpPr/>
          <p:nvPr/>
        </p:nvSpPr>
        <p:spPr bwMode="auto">
          <a:xfrm rot="16200000">
            <a:off x="5209609" y="973278"/>
            <a:ext cx="104998" cy="2192785"/>
          </a:xfrm>
          <a:prstGeom prst="leftBrace">
            <a:avLst>
              <a:gd name="adj1" fmla="val 27676"/>
              <a:gd name="adj2" fmla="val 4693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3322" y="1666409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2" name="직선 연결선 31"/>
          <p:cNvCxnSpPr>
            <a:stCxn id="19" idx="4"/>
            <a:endCxn id="24" idx="0"/>
          </p:cNvCxnSpPr>
          <p:nvPr/>
        </p:nvCxnSpPr>
        <p:spPr bwMode="auto">
          <a:xfrm>
            <a:off x="6552220" y="3112004"/>
            <a:ext cx="954106" cy="310999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연결선 32"/>
          <p:cNvCxnSpPr>
            <a:cxnSpLocks/>
            <a:stCxn id="20" idx="4"/>
            <a:endCxn id="21" idx="0"/>
          </p:cNvCxnSpPr>
          <p:nvPr/>
        </p:nvCxnSpPr>
        <p:spPr bwMode="auto">
          <a:xfrm>
            <a:off x="5773214" y="3740210"/>
            <a:ext cx="1211054" cy="235890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948264" y="365787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31,32,33,34,36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56732" y="4192124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35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980458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330683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80868" y="440471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37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40726" y="871367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5890" y="4648490"/>
            <a:ext cx="322716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38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Holiday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아니면서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프로모션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>
                <a:latin typeface="돋움" pitchFamily="50" charset="-127"/>
                <a:ea typeface="돋움" pitchFamily="50" charset="-127"/>
              </a:rPr>
              <a:t>없음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→ 12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</a:t>
            </a: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거래량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주는 특성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홀리데이</a:t>
            </a:r>
            <a:r>
              <a:rPr kumimoji="1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관계를 학습한 후 미래의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값만을 활용하여 거래량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612580" y="2122170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4729098" y="2122170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07E02-FFDB-4D38-ADE1-4D69E70D8C0B}"/>
              </a:ext>
            </a:extLst>
          </p:cNvPr>
          <p:cNvSpPr txBox="1"/>
          <p:nvPr/>
        </p:nvSpPr>
        <p:spPr>
          <a:xfrm>
            <a:off x="-24899" y="2973504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2EB96E-53BD-4B87-A839-20E4BA801E78}"/>
              </a:ext>
            </a:extLst>
          </p:cNvPr>
          <p:cNvSpPr txBox="1"/>
          <p:nvPr/>
        </p:nvSpPr>
        <p:spPr>
          <a:xfrm>
            <a:off x="-24899" y="3723878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5AC4A3D-2636-4B35-8861-6814215DC702}"/>
              </a:ext>
            </a:extLst>
          </p:cNvPr>
          <p:cNvSpPr/>
          <p:nvPr/>
        </p:nvSpPr>
        <p:spPr bwMode="auto">
          <a:xfrm>
            <a:off x="323528" y="3363838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따라하기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(Decision Tree)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9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따라하기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(Decision Tree)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528598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따라하기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Regression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24591" y="852981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0112" y="4083918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예측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모델 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지도학습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0930B97-23CC-4DA1-A730-7BF0881565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12776" y="1410156"/>
          <a:ext cx="2095398" cy="1560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211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1132187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409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 플랫폼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Anaconda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330620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</a:t>
                      </a:r>
                      <a:r>
                        <a:rPr lang="en-US" altLang="ko-KR" sz="1000" baseline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DecisionTree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45446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86" y="1318069"/>
            <a:ext cx="4393500" cy="32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2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8055503" cy="2961794"/>
            <a:chOff x="641117" y="1410156"/>
            <a:chExt cx="4122064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6259449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프로그래밍은 어렵지 않고 시기가 중요하지 않다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7004450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파이썬은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배우기 쉽고 실무에 많이 활용되는 언어이다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122064" cy="409746"/>
              <a:chOff x="1043031" y="3230975"/>
              <a:chExt cx="12115915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10695696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주요 라이브러리 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numpy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배열연산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), pandas(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조작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), 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matplotlib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차트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기억</a:t>
                </a: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4152232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설치 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아나콘다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파이참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40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708747" y="289228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861397"/>
            <a:ext cx="213391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플랫폼 이해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264687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분석 방법 및 데모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872541"/>
            <a:ext cx="539750" cy="433413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866923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39039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분석 적용 사례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활용사례를 접할 수 있다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66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913475" y="3444671"/>
            <a:ext cx="6230526" cy="1122095"/>
            <a:chOff x="3079983" y="3048223"/>
            <a:chExt cx="6760522" cy="1122095"/>
          </a:xfrm>
        </p:grpSpPr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0" y="939491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0820" y="1798525"/>
            <a:ext cx="7997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쉬는시간 이후  </a:t>
            </a:r>
            <a:r>
              <a:rPr lang="ko-KR" altLang="en-US" sz="24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툴 사용법 및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실습용 데이터를 활용하여 데이터를 불러오는 실습을 하겠습니다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16793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금융 빅데이터 활성화 _ 연합뉴스T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283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86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CF3F1-0FEA-4F4B-9EFB-A36E94C5FBD5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>
                <a:solidFill>
                  <a:schemeClr val="bg1"/>
                </a:solidFill>
              </a:rPr>
              <a:t>1. </a:t>
            </a:r>
            <a:r>
              <a:rPr lang="ko-KR" altLang="en-US" sz="3600" b="0">
                <a:solidFill>
                  <a:schemeClr val="bg1"/>
                </a:solidFill>
              </a:rPr>
              <a:t>빅데이터 분석 적용 사례</a:t>
            </a:r>
            <a:endParaRPr lang="en-US" altLang="ko-KR" sz="3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10372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분야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1DDACC-1860-42F9-A8DA-4CF4F3B8FC50}"/>
              </a:ext>
            </a:extLst>
          </p:cNvPr>
          <p:cNvSpPr txBox="1"/>
          <p:nvPr/>
        </p:nvSpPr>
        <p:spPr>
          <a:xfrm>
            <a:off x="261422" y="2988459"/>
            <a:ext cx="1872207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실적 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등의 자료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4179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수요판매 예측을 통해 판매 극대화 및 선제적 시장 대응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F3978A-0231-474A-827A-93531D766959}"/>
              </a:ext>
            </a:extLst>
          </p:cNvPr>
          <p:cNvSpPr txBox="1"/>
          <p:nvPr/>
        </p:nvSpPr>
        <p:spPr>
          <a:xfrm>
            <a:off x="664766" y="2246215"/>
            <a:ext cx="3554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정확한 판매량 예측을 통한 프로모션 효과분석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3198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이벤트</a:t>
            </a:r>
            <a:r>
              <a:rPr lang="en-US" altLang="ko-KR"/>
              <a:t>(</a:t>
            </a:r>
            <a:r>
              <a:rPr lang="ko-KR" altLang="en-US"/>
              <a:t>프로모션</a:t>
            </a:r>
            <a:r>
              <a:rPr lang="en-US" altLang="ko-KR"/>
              <a:t>/</a:t>
            </a:r>
            <a:r>
              <a:rPr lang="ko-KR" altLang="en-US"/>
              <a:t>날씨</a:t>
            </a:r>
            <a:r>
              <a:rPr lang="en-US" altLang="ko-KR"/>
              <a:t>/</a:t>
            </a:r>
            <a:r>
              <a:rPr lang="ko-KR" altLang="en-US"/>
              <a:t>휴일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 기반 예측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26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최신 판매 트랜드 학습 기반 예측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12C9465-6BC0-43BD-90F4-D2636A46BA73}"/>
              </a:ext>
            </a:extLst>
          </p:cNvPr>
          <p:cNvSpPr txBox="1"/>
          <p:nvPr/>
        </p:nvSpPr>
        <p:spPr>
          <a:xfrm>
            <a:off x="2438771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정보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C833E0-BE00-4835-91A1-5D1D17FCAF73}"/>
              </a:ext>
            </a:extLst>
          </p:cNvPr>
          <p:cNvSpPr txBox="1"/>
          <p:nvPr/>
        </p:nvSpPr>
        <p:spPr>
          <a:xfrm>
            <a:off x="4714445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FDD884-42F1-4B42-B913-481CE7C92501}"/>
              </a:ext>
            </a:extLst>
          </p:cNvPr>
          <p:cNvSpPr txBox="1"/>
          <p:nvPr/>
        </p:nvSpPr>
        <p:spPr>
          <a:xfrm>
            <a:off x="6993956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633A2E-DDE4-4768-AB11-51752543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854" y="3523737"/>
            <a:ext cx="1616090" cy="13394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57A591-17A6-4AD2-9995-26207CDB1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22" y="3750051"/>
            <a:ext cx="1812866" cy="920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CBDEAF-6982-4124-864E-E324D4920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59" y="3579862"/>
            <a:ext cx="1582422" cy="12869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A46B78-E6C3-4B5A-9555-A6A3F0E8AD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21688" b="978"/>
          <a:stretch/>
        </p:blipFill>
        <p:spPr>
          <a:xfrm>
            <a:off x="7239452" y="3699300"/>
            <a:ext cx="1534129" cy="116389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AE682-C727-44F4-BE6B-EC2C5F0602DA}"/>
              </a:ext>
            </a:extLst>
          </p:cNvPr>
          <p:cNvSpPr txBox="1"/>
          <p:nvPr/>
        </p:nvSpPr>
        <p:spPr>
          <a:xfrm>
            <a:off x="7547896" y="3693321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수요예측 모델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84230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81141</TotalTime>
  <Words>3216</Words>
  <Application>Microsoft Office PowerPoint</Application>
  <PresentationFormat>화면 슬라이드 쇼(16:9)</PresentationFormat>
  <Paragraphs>1114</Paragraphs>
  <Slides>60</Slides>
  <Notes>47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2" baseType="lpstr">
      <vt:lpstr>HY견고딕</vt:lpstr>
      <vt:lpstr>Wingdings 3</vt:lpstr>
      <vt:lpstr>굴림</vt:lpstr>
      <vt:lpstr>Wingdings</vt:lpstr>
      <vt:lpstr>나눔바른고딕</vt:lpstr>
      <vt:lpstr>맑은 고딕</vt:lpstr>
      <vt:lpstr>HY헤드라인M</vt:lpstr>
      <vt:lpstr>돋움</vt:lpstr>
      <vt:lpstr>Arial</vt:lpstr>
      <vt:lpstr>Times New Roman</vt:lpstr>
      <vt:lpstr>나눔손글씨 펜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9841</cp:revision>
  <cp:lastPrinted>2018-03-26T10:24:50Z</cp:lastPrinted>
  <dcterms:created xsi:type="dcterms:W3CDTF">2008-04-23T04:36:31Z</dcterms:created>
  <dcterms:modified xsi:type="dcterms:W3CDTF">2019-05-24T04:58:23Z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